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2" r:id="rId4"/>
    <p:sldMasterId id="2147483887" r:id="rId5"/>
  </p:sldMasterIdLst>
  <p:notesMasterIdLst>
    <p:notesMasterId r:id="rId42"/>
  </p:notesMasterIdLst>
  <p:handoutMasterIdLst>
    <p:handoutMasterId r:id="rId43"/>
  </p:handoutMasterIdLst>
  <p:sldIdLst>
    <p:sldId id="256" r:id="rId6"/>
    <p:sldId id="474" r:id="rId7"/>
    <p:sldId id="545" r:id="rId8"/>
    <p:sldId id="526" r:id="rId9"/>
    <p:sldId id="536" r:id="rId10"/>
    <p:sldId id="507" r:id="rId11"/>
    <p:sldId id="532" r:id="rId12"/>
    <p:sldId id="495" r:id="rId13"/>
    <p:sldId id="534" r:id="rId14"/>
    <p:sldId id="537" r:id="rId15"/>
    <p:sldId id="508" r:id="rId16"/>
    <p:sldId id="533" r:id="rId17"/>
    <p:sldId id="494" r:id="rId18"/>
    <p:sldId id="535" r:id="rId19"/>
    <p:sldId id="538" r:id="rId20"/>
    <p:sldId id="509" r:id="rId21"/>
    <p:sldId id="511" r:id="rId22"/>
    <p:sldId id="520" r:id="rId23"/>
    <p:sldId id="521" r:id="rId24"/>
    <p:sldId id="539" r:id="rId25"/>
    <p:sldId id="517" r:id="rId26"/>
    <p:sldId id="544" r:id="rId27"/>
    <p:sldId id="519" r:id="rId28"/>
    <p:sldId id="504" r:id="rId29"/>
    <p:sldId id="546" r:id="rId30"/>
    <p:sldId id="542" r:id="rId31"/>
    <p:sldId id="543" r:id="rId32"/>
    <p:sldId id="524" r:id="rId33"/>
    <p:sldId id="540" r:id="rId34"/>
    <p:sldId id="522" r:id="rId35"/>
    <p:sldId id="523" r:id="rId36"/>
    <p:sldId id="528" r:id="rId37"/>
    <p:sldId id="502" r:id="rId38"/>
    <p:sldId id="503" r:id="rId39"/>
    <p:sldId id="525" r:id="rId40"/>
    <p:sldId id="482" r:id="rId41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F2"/>
    <a:srgbClr val="E8E8E8"/>
    <a:srgbClr val="848484"/>
    <a:srgbClr val="BEBEBE"/>
    <a:srgbClr val="FBFBFB"/>
    <a:srgbClr val="FF0066"/>
    <a:srgbClr val="000000"/>
    <a:srgbClr val="080808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1" autoAdjust="0"/>
    <p:restoredTop sz="93030" autoAdjust="0"/>
  </p:normalViewPr>
  <p:slideViewPr>
    <p:cSldViewPr snapToGrid="0" showGuides="1">
      <p:cViewPr>
        <p:scale>
          <a:sx n="103" d="100"/>
          <a:sy n="103" d="100"/>
        </p:scale>
        <p:origin x="-816" y="-330"/>
      </p:cViewPr>
      <p:guideLst>
        <p:guide orient="horz" pos="757"/>
        <p:guide orient="horz" pos="2612"/>
        <p:guide orient="horz" pos="2931"/>
        <p:guide orient="horz" pos="907"/>
        <p:guide orient="horz" pos="423"/>
        <p:guide orient="horz" pos="1241"/>
        <p:guide pos="2715"/>
        <p:guide pos="5323"/>
        <p:guide pos="2822"/>
        <p:guide pos="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-360" y="-72"/>
      </p:cViewPr>
      <p:guideLst>
        <p:guide orient="horz" pos="2592"/>
        <p:guide orient="horz" pos="5775"/>
        <p:guide orient="horz" pos="5777"/>
        <p:guide pos="3991"/>
        <p:guide pos="316"/>
        <p:guide pos="399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582629" y="8707488"/>
            <a:ext cx="1158813" cy="46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Header Placeholder 1"/>
          <p:cNvSpPr>
            <a:spLocks noGrp="1"/>
          </p:cNvSpPr>
          <p:nvPr>
            <p:ph type="hdr" sz="quarter"/>
          </p:nvPr>
        </p:nvSpPr>
        <p:spPr>
          <a:xfrm>
            <a:off x="501650" y="87780"/>
            <a:ext cx="4794745" cy="137851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/>
            </a:lvl1pPr>
          </a:lstStyle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455578" y="87780"/>
            <a:ext cx="880135" cy="146304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fld id="{9535A4AE-AB74-4BDA-B84A-019528CC2B4D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516616" y="9082176"/>
            <a:ext cx="554100" cy="1053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Page </a:t>
            </a:r>
            <a:fld id="{111E5896-917A-4035-A860-408E1EC3CD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" y="-2"/>
            <a:ext cx="172720" cy="162151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marL="0" algn="l" defTabSz="957468" rtl="0" eaLnBrk="1" latinLnBrk="0" hangingPunct="1"/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220" y="1673980"/>
            <a:ext cx="171501" cy="749383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marL="0" algn="l" defTabSz="957468" rtl="0" eaLnBrk="1" latinLnBrk="0" hangingPunct="1">
              <a:lnSpc>
                <a:spcPct val="75000"/>
              </a:lnSpc>
            </a:pP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501650" y="9081152"/>
            <a:ext cx="3999098" cy="1038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8916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01650" y="87780"/>
            <a:ext cx="4794745" cy="137851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/>
            </a:lvl1pPr>
          </a:lstStyle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55578" y="87780"/>
            <a:ext cx="880135" cy="146304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fld id="{9535A4AE-AB74-4BDA-B84A-019528CC2B4D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1650" y="4114801"/>
            <a:ext cx="5840413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2629" y="8707488"/>
            <a:ext cx="1158813" cy="46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516616" y="9082176"/>
            <a:ext cx="554100" cy="1053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Page </a:t>
            </a:r>
            <a:fld id="{111E5896-917A-4035-A860-408E1EC3CD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-2"/>
            <a:ext cx="172720" cy="162151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marL="0" algn="l" defTabSz="957468" rtl="0" eaLnBrk="1" latinLnBrk="0" hangingPunct="1"/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220" y="1673980"/>
            <a:ext cx="171501" cy="749383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marL="0" algn="l" defTabSz="957468" rtl="0" eaLnBrk="1" latinLnBrk="0" hangingPunct="1">
              <a:lnSpc>
                <a:spcPct val="75000"/>
              </a:lnSpc>
            </a:pP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501650" y="9081152"/>
            <a:ext cx="3999098" cy="1038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42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14300" indent="-114300" algn="l" defTabSz="914400" rtl="0" eaLnBrk="1" latinLnBrk="0" hangingPunct="1">
      <a:spcBef>
        <a:spcPts val="8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1pPr>
    <a:lvl2pPr marL="285750" indent="-112713" algn="l" defTabSz="914400" rtl="0" eaLnBrk="1" latinLnBrk="0" hangingPunct="1">
      <a:spcBef>
        <a:spcPts val="200"/>
      </a:spcBef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Arial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3pPr>
    <a:lvl4pPr marL="569913" indent="-112713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FD253A-B279-4EA5-8CA5-9078BF9680B1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20" name="Notes Placeholder 1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9BA2A9-5EDA-4CAA-BFFA-25F1F54506B0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FD253A-B279-4EA5-8CA5-9078BF9680B1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2010 Brocade Communications Systems, Inc. CONFIDENTIAL—For Internal Use Only</a:t>
            </a:r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20" name="Notes Placeholder 1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>
          <a:xfrm>
            <a:off x="414338" y="400050"/>
            <a:ext cx="6196012" cy="3486150"/>
          </a:xfr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Brocade FY12 Sales Leadership Summit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1A67A7F-AA5C-416B-B522-40EBF5208EC5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2011 Brocade Communications Systems, Inc. CONFIDENTIAL—For Internal Use Only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9C9E52F-4BEA-0747-8CA1-413ACE51DDB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6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Software outline.</a:t>
            </a:r>
            <a:r>
              <a:rPr lang="en-US" baseline="0" dirty="0" smtClean="0"/>
              <a:t> We have aligned out software strategy to our strategic segments: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Cloud Providers: Multitenancy, Scalability and Resiliency – required for building high scalable multitenant data center for their customers. In additional would require resiliency at Fabric level and node level. PVLAN is required for Cloud management network.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Managed Hosting Providers: They have similar needs as Cloud Providers with likely smaller scale and more versatility.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Enterprise DC and Private Cloud: Require Private VLANs for guest networks among other features.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All the segments require enhance manageability and automation which is a key deliverable on this release in terms of Logical Chassis Management. PBR based service insertion is a step towards services and eventually automating those services through programmatic control a al SDN.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08FAF4-E428-43A3-BAAA-791EC7D57AB4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6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Brocade FY12 Sales Leadership Summit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5DE7861-D7AC-447C-9E58-476F398E76EB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2011 Brocade Communications Systems, Inc. CONFIDENTIAL—For Internal Use Only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9C9E52F-4BEA-0747-8CA1-413ACE51DDB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7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5C74D7B-9D0D-4C59-AE59-618F35DC3284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2010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87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</a:t>
            </a:r>
            <a:r>
              <a:rPr lang="en-US" baseline="0" dirty="0" smtClean="0"/>
              <a:t> Unified software implementation across Brocade’s VDX</a:t>
            </a:r>
          </a:p>
          <a:p>
            <a:pPr lvl="1"/>
            <a:r>
              <a:rPr lang="en-US" baseline="0" dirty="0" smtClean="0"/>
              <a:t>Single CLI interface across platforms.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42432F-2F2E-46E2-AF2D-D562AB441C9B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2013 Brocade Communications Systems, Inc. CONFIDENTIAL—For Internal Use Only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[Add Presentation Title: Insert tab &gt; Header &amp; Footer &gt; Notes and Handouts]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057D65-DCAF-4C79-BB8F-9CB024497902}" type="datetime1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2010 Brocade Communications Systems, Inc. Company Proprietary Information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C11914B-6B05-4E8B-B45D-3162276764DD}" type="datetime1">
              <a:rPr lang="en-US" smtClean="0"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72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9D1089-FCE6-4F17-96FA-E8753E6EBFD7}" type="datetime1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7"/>
          <p:cNvSpPr txBox="1">
            <a:spLocks noGrp="1" noChangeArrowheads="1"/>
          </p:cNvSpPr>
          <p:nvPr/>
        </p:nvSpPr>
        <p:spPr bwMode="auto">
          <a:xfrm>
            <a:off x="3885582" y="8832850"/>
            <a:ext cx="2972421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62" tIns="46582" rIns="93162" bIns="46582" anchor="b"/>
          <a:lstStyle/>
          <a:p>
            <a:pPr algn="r" defTabSz="931759">
              <a:spcBef>
                <a:spcPct val="0"/>
              </a:spcBef>
            </a:pPr>
            <a:fld id="{69879DA9-2ED8-4670-982A-464A3597B20B}" type="slidenum">
              <a:rPr lang="en-US" sz="1300"/>
              <a:pPr algn="r" defTabSz="931759">
                <a:spcBef>
                  <a:spcPct val="0"/>
                </a:spcBef>
              </a:pPr>
              <a:t>6</a:t>
            </a:fld>
            <a:endParaRPr lang="en-US" sz="1300" dirty="0"/>
          </a:p>
        </p:txBody>
      </p:sp>
      <p:sp>
        <p:nvSpPr>
          <p:cNvPr id="67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ln/>
        </p:spPr>
      </p:sp>
      <p:sp>
        <p:nvSpPr>
          <p:cNvPr id="67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416428"/>
            <a:ext cx="5485158" cy="4183063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Key Points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Highlight of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the VDX 6720 switches.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7"/>
          <p:cNvSpPr txBox="1">
            <a:spLocks noGrp="1" noChangeArrowheads="1"/>
          </p:cNvSpPr>
          <p:nvPr/>
        </p:nvSpPr>
        <p:spPr bwMode="auto">
          <a:xfrm>
            <a:off x="3885582" y="8832850"/>
            <a:ext cx="2972421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62" tIns="46582" rIns="93162" bIns="46582" anchor="b"/>
          <a:lstStyle/>
          <a:p>
            <a:pPr algn="r" defTabSz="931759">
              <a:spcBef>
                <a:spcPct val="0"/>
              </a:spcBef>
            </a:pPr>
            <a:fld id="{69879DA9-2ED8-4670-982A-464A3597B20B}" type="slidenum">
              <a:rPr lang="en-US" sz="1300"/>
              <a:pPr algn="r" defTabSz="931759">
                <a:spcBef>
                  <a:spcPct val="0"/>
                </a:spcBef>
              </a:pPr>
              <a:t>11</a:t>
            </a:fld>
            <a:endParaRPr lang="en-US" sz="1300" dirty="0"/>
          </a:p>
        </p:txBody>
      </p:sp>
      <p:sp>
        <p:nvSpPr>
          <p:cNvPr id="67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ln/>
        </p:spPr>
      </p:sp>
      <p:sp>
        <p:nvSpPr>
          <p:cNvPr id="67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416428"/>
            <a:ext cx="5485158" cy="4183063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Key Points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Highlight of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the VDX 6720 switches.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[Add Presentation Title: Insert tab &gt; Header &amp; Footer &gt; Notes and Handouts]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F354CB-923B-4B36-A149-307C2D3E8F63}" type="datetime1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111E5896-917A-4035-A860-408E1EC3CD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2011 Brocade Communications Systems, Inc. CONFIDENTIAL—For Internal Use Only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5"/>
          <p:cNvSpPr>
            <a:spLocks noGrp="1" noRot="1" noChangeAspect="1"/>
          </p:cNvSpPr>
          <p:nvPr>
            <p:ph type="sldImg"/>
          </p:nvPr>
        </p:nvSpPr>
        <p:spPr>
          <a:xfrm>
            <a:off x="330200" y="438150"/>
            <a:ext cx="6197600" cy="34861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3/2/2012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6E0605-5A07-41FC-970D-0301630541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2012 Brocade Communications Systems, Inc. Proprietary Information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Header Placeholder 22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2012 APAC Leadership Summit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143943"/>
            <a:ext cx="22860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2401330" y="2722543"/>
            <a:ext cx="5230813" cy="4801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01330" y="3266676"/>
            <a:ext cx="5230813" cy="323165"/>
          </a:xfrm>
        </p:spPr>
        <p:txBody>
          <a:bodyPr anchor="t" anchorCtr="0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30" name="Rectangle 20"/>
          <p:cNvSpPr>
            <a:spLocks noChangeArrowheads="1"/>
          </p:cNvSpPr>
          <p:nvPr userDrawn="1"/>
        </p:nvSpPr>
        <p:spPr bwMode="gray">
          <a:xfrm>
            <a:off x="3" y="-1114"/>
            <a:ext cx="2287585" cy="307768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17257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pic>
        <p:nvPicPr>
          <p:cNvPr id="23" name="Picture 22" descr="bro_sig-r_rev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635" y="157613"/>
            <a:ext cx="1756365" cy="66482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" y="3148609"/>
            <a:ext cx="3046413" cy="38472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3200400" y="2657144"/>
            <a:ext cx="5230813" cy="5355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00400" y="3248555"/>
            <a:ext cx="5230813" cy="346249"/>
          </a:xfrm>
        </p:spPr>
        <p:txBody>
          <a:bodyPr anchor="t" anchorCtr="0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itchFamily="34" charset="0"/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17" name="Rectangle 20"/>
          <p:cNvSpPr>
            <a:spLocks noChangeArrowheads="1"/>
          </p:cNvSpPr>
          <p:nvPr userDrawn="1"/>
        </p:nvSpPr>
        <p:spPr bwMode="gray">
          <a:xfrm>
            <a:off x="3" y="0"/>
            <a:ext cx="3046413" cy="308967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04331" y="4986280"/>
            <a:ext cx="4754880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© 2011 Brocade Communications Systems, Inc. CONFIDENTIAL—For Internal Use Only</a:t>
            </a:r>
            <a:endParaRPr lang="en-US" dirty="0"/>
          </a:p>
        </p:txBody>
      </p:sp>
      <p:sp>
        <p:nvSpPr>
          <p:cNvPr id="8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0729" y="4979472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9" name="Group 43"/>
          <p:cNvGrpSpPr/>
          <p:nvPr userDrawn="1"/>
        </p:nvGrpSpPr>
        <p:grpSpPr bwMode="white">
          <a:xfrm>
            <a:off x="676426" y="254795"/>
            <a:ext cx="1749425" cy="509588"/>
            <a:chOff x="674688" y="339726"/>
            <a:chExt cx="1749425" cy="679450"/>
          </a:xfrm>
        </p:grpSpPr>
        <p:sp>
          <p:nvSpPr>
            <p:cNvPr id="90" name="Freeform 5"/>
            <p:cNvSpPr>
              <a:spLocks/>
            </p:cNvSpPr>
            <p:nvPr userDrawn="1"/>
          </p:nvSpPr>
          <p:spPr bwMode="white">
            <a:xfrm>
              <a:off x="1182688" y="838201"/>
              <a:ext cx="138113" cy="180975"/>
            </a:xfrm>
            <a:custGeom>
              <a:avLst/>
              <a:gdLst/>
              <a:ahLst/>
              <a:cxnLst>
                <a:cxn ang="0">
                  <a:pos x="61" y="82"/>
                </a:cxn>
                <a:cxn ang="0">
                  <a:pos x="36" y="92"/>
                </a:cxn>
                <a:cxn ang="0">
                  <a:pos x="11" y="81"/>
                </a:cxn>
                <a:cxn ang="0">
                  <a:pos x="0" y="46"/>
                </a:cxn>
                <a:cxn ang="0">
                  <a:pos x="36" y="0"/>
                </a:cxn>
                <a:cxn ang="0">
                  <a:pos x="70" y="32"/>
                </a:cxn>
                <a:cxn ang="0">
                  <a:pos x="55" y="33"/>
                </a:cxn>
                <a:cxn ang="0">
                  <a:pos x="49" y="19"/>
                </a:cxn>
                <a:cxn ang="0">
                  <a:pos x="37" y="13"/>
                </a:cxn>
                <a:cxn ang="0">
                  <a:pos x="18" y="46"/>
                </a:cxn>
                <a:cxn ang="0">
                  <a:pos x="37" y="79"/>
                </a:cxn>
                <a:cxn ang="0">
                  <a:pos x="55" y="60"/>
                </a:cxn>
                <a:cxn ang="0">
                  <a:pos x="70" y="61"/>
                </a:cxn>
                <a:cxn ang="0">
                  <a:pos x="61" y="82"/>
                </a:cxn>
              </a:cxnLst>
              <a:rect l="0" t="0" r="r" b="b"/>
              <a:pathLst>
                <a:path w="70" h="92">
                  <a:moveTo>
                    <a:pt x="61" y="82"/>
                  </a:moveTo>
                  <a:cubicBezTo>
                    <a:pt x="54" y="89"/>
                    <a:pt x="47" y="92"/>
                    <a:pt x="36" y="92"/>
                  </a:cubicBezTo>
                  <a:cubicBezTo>
                    <a:pt x="25" y="92"/>
                    <a:pt x="17" y="89"/>
                    <a:pt x="11" y="81"/>
                  </a:cubicBezTo>
                  <a:cubicBezTo>
                    <a:pt x="4" y="72"/>
                    <a:pt x="0" y="60"/>
                    <a:pt x="0" y="46"/>
                  </a:cubicBezTo>
                  <a:cubicBezTo>
                    <a:pt x="0" y="18"/>
                    <a:pt x="14" y="0"/>
                    <a:pt x="36" y="0"/>
                  </a:cubicBezTo>
                  <a:cubicBezTo>
                    <a:pt x="55" y="0"/>
                    <a:pt x="66" y="11"/>
                    <a:pt x="70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3" y="25"/>
                    <a:pt x="52" y="23"/>
                    <a:pt x="49" y="19"/>
                  </a:cubicBezTo>
                  <a:cubicBezTo>
                    <a:pt x="47" y="16"/>
                    <a:pt x="42" y="13"/>
                    <a:pt x="37" y="13"/>
                  </a:cubicBezTo>
                  <a:cubicBezTo>
                    <a:pt x="24" y="13"/>
                    <a:pt x="18" y="25"/>
                    <a:pt x="18" y="46"/>
                  </a:cubicBezTo>
                  <a:cubicBezTo>
                    <a:pt x="18" y="67"/>
                    <a:pt x="25" y="79"/>
                    <a:pt x="37" y="79"/>
                  </a:cubicBezTo>
                  <a:cubicBezTo>
                    <a:pt x="46" y="79"/>
                    <a:pt x="53" y="71"/>
                    <a:pt x="55" y="60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8" y="72"/>
                    <a:pt x="67" y="76"/>
                    <a:pt x="61" y="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/>
            <p:cNvSpPr>
              <a:spLocks noEditPoints="1"/>
            </p:cNvSpPr>
            <p:nvPr userDrawn="1"/>
          </p:nvSpPr>
          <p:spPr bwMode="white">
            <a:xfrm>
              <a:off x="1333500" y="839788"/>
              <a:ext cx="157163" cy="177800"/>
            </a:xfrm>
            <a:custGeom>
              <a:avLst/>
              <a:gdLst/>
              <a:ahLst/>
              <a:cxnLst>
                <a:cxn ang="0">
                  <a:pos x="78" y="112"/>
                </a:cxn>
                <a:cxn ang="0">
                  <a:pos x="69" y="86"/>
                </a:cxn>
                <a:cxn ang="0">
                  <a:pos x="27" y="86"/>
                </a:cxn>
                <a:cxn ang="0">
                  <a:pos x="18" y="112"/>
                </a:cxn>
                <a:cxn ang="0">
                  <a:pos x="0" y="112"/>
                </a:cxn>
                <a:cxn ang="0">
                  <a:pos x="37" y="0"/>
                </a:cxn>
                <a:cxn ang="0">
                  <a:pos x="62" y="0"/>
                </a:cxn>
                <a:cxn ang="0">
                  <a:pos x="99" y="112"/>
                </a:cxn>
                <a:cxn ang="0">
                  <a:pos x="78" y="112"/>
                </a:cxn>
                <a:cxn ang="0">
                  <a:pos x="48" y="21"/>
                </a:cxn>
                <a:cxn ang="0">
                  <a:pos x="32" y="70"/>
                </a:cxn>
                <a:cxn ang="0">
                  <a:pos x="63" y="70"/>
                </a:cxn>
                <a:cxn ang="0">
                  <a:pos x="48" y="21"/>
                </a:cxn>
              </a:cxnLst>
              <a:rect l="0" t="0" r="r" b="b"/>
              <a:pathLst>
                <a:path w="99" h="112">
                  <a:moveTo>
                    <a:pt x="78" y="112"/>
                  </a:moveTo>
                  <a:lnTo>
                    <a:pt x="69" y="86"/>
                  </a:lnTo>
                  <a:lnTo>
                    <a:pt x="27" y="86"/>
                  </a:lnTo>
                  <a:lnTo>
                    <a:pt x="18" y="112"/>
                  </a:lnTo>
                  <a:lnTo>
                    <a:pt x="0" y="112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99" y="112"/>
                  </a:lnTo>
                  <a:lnTo>
                    <a:pt x="78" y="112"/>
                  </a:lnTo>
                  <a:close/>
                  <a:moveTo>
                    <a:pt x="48" y="21"/>
                  </a:moveTo>
                  <a:lnTo>
                    <a:pt x="32" y="70"/>
                  </a:lnTo>
                  <a:lnTo>
                    <a:pt x="63" y="70"/>
                  </a:lnTo>
                  <a:lnTo>
                    <a:pt x="48" y="2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/>
            <p:cNvSpPr>
              <a:spLocks noEditPoints="1"/>
            </p:cNvSpPr>
            <p:nvPr userDrawn="1"/>
          </p:nvSpPr>
          <p:spPr bwMode="white">
            <a:xfrm>
              <a:off x="1516063" y="839788"/>
              <a:ext cx="144463" cy="177800"/>
            </a:xfrm>
            <a:custGeom>
              <a:avLst/>
              <a:gdLst/>
              <a:ahLst/>
              <a:cxnLst>
                <a:cxn ang="0">
                  <a:pos x="29" y="90"/>
                </a:cxn>
                <a:cxn ang="0">
                  <a:pos x="0" y="90"/>
                </a:cxn>
                <a:cxn ang="0">
                  <a:pos x="0" y="0"/>
                </a:cxn>
                <a:cxn ang="0">
                  <a:pos x="33" y="0"/>
                </a:cxn>
                <a:cxn ang="0">
                  <a:pos x="73" y="45"/>
                </a:cxn>
                <a:cxn ang="0">
                  <a:pos x="29" y="90"/>
                </a:cxn>
                <a:cxn ang="0">
                  <a:pos x="32" y="13"/>
                </a:cxn>
                <a:cxn ang="0">
                  <a:pos x="16" y="13"/>
                </a:cxn>
                <a:cxn ang="0">
                  <a:pos x="16" y="77"/>
                </a:cxn>
                <a:cxn ang="0">
                  <a:pos x="30" y="77"/>
                </a:cxn>
                <a:cxn ang="0">
                  <a:pos x="56" y="45"/>
                </a:cxn>
                <a:cxn ang="0">
                  <a:pos x="32" y="13"/>
                </a:cxn>
              </a:cxnLst>
              <a:rect l="0" t="0" r="r" b="b"/>
              <a:pathLst>
                <a:path w="73" h="90">
                  <a:moveTo>
                    <a:pt x="29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6" y="0"/>
                    <a:pt x="73" y="19"/>
                    <a:pt x="73" y="45"/>
                  </a:cubicBezTo>
                  <a:cubicBezTo>
                    <a:pt x="73" y="72"/>
                    <a:pt x="56" y="90"/>
                    <a:pt x="29" y="90"/>
                  </a:cubicBezTo>
                  <a:close/>
                  <a:moveTo>
                    <a:pt x="3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45" y="77"/>
                    <a:pt x="56" y="64"/>
                    <a:pt x="56" y="45"/>
                  </a:cubicBezTo>
                  <a:cubicBezTo>
                    <a:pt x="56" y="26"/>
                    <a:pt x="46" y="13"/>
                    <a:pt x="32" y="1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/>
            <p:cNvSpPr>
              <a:spLocks/>
            </p:cNvSpPr>
            <p:nvPr userDrawn="1"/>
          </p:nvSpPr>
          <p:spPr bwMode="white">
            <a:xfrm>
              <a:off x="1693863" y="839788"/>
              <a:ext cx="115888" cy="1778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0"/>
                </a:cxn>
                <a:cxn ang="0">
                  <a:pos x="72" y="0"/>
                </a:cxn>
                <a:cxn ang="0">
                  <a:pos x="72" y="18"/>
                </a:cxn>
                <a:cxn ang="0">
                  <a:pos x="21" y="18"/>
                </a:cxn>
                <a:cxn ang="0">
                  <a:pos x="21" y="47"/>
                </a:cxn>
                <a:cxn ang="0">
                  <a:pos x="62" y="47"/>
                </a:cxn>
                <a:cxn ang="0">
                  <a:pos x="62" y="64"/>
                </a:cxn>
                <a:cxn ang="0">
                  <a:pos x="21" y="64"/>
                </a:cxn>
                <a:cxn ang="0">
                  <a:pos x="21" y="95"/>
                </a:cxn>
                <a:cxn ang="0">
                  <a:pos x="73" y="95"/>
                </a:cxn>
                <a:cxn ang="0">
                  <a:pos x="73" y="112"/>
                </a:cxn>
                <a:cxn ang="0">
                  <a:pos x="0" y="112"/>
                </a:cxn>
              </a:cxnLst>
              <a:rect l="0" t="0" r="r" b="b"/>
              <a:pathLst>
                <a:path w="73" h="112">
                  <a:moveTo>
                    <a:pt x="0" y="112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72" y="18"/>
                  </a:lnTo>
                  <a:lnTo>
                    <a:pt x="21" y="18"/>
                  </a:lnTo>
                  <a:lnTo>
                    <a:pt x="21" y="47"/>
                  </a:lnTo>
                  <a:lnTo>
                    <a:pt x="62" y="47"/>
                  </a:lnTo>
                  <a:lnTo>
                    <a:pt x="62" y="64"/>
                  </a:lnTo>
                  <a:lnTo>
                    <a:pt x="21" y="64"/>
                  </a:lnTo>
                  <a:lnTo>
                    <a:pt x="21" y="95"/>
                  </a:lnTo>
                  <a:lnTo>
                    <a:pt x="73" y="95"/>
                  </a:lnTo>
                  <a:lnTo>
                    <a:pt x="73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/>
            <p:cNvSpPr>
              <a:spLocks noEditPoints="1"/>
            </p:cNvSpPr>
            <p:nvPr userDrawn="1"/>
          </p:nvSpPr>
          <p:spPr bwMode="white">
            <a:xfrm>
              <a:off x="674688" y="839788"/>
              <a:ext cx="131763" cy="177800"/>
            </a:xfrm>
            <a:custGeom>
              <a:avLst/>
              <a:gdLst/>
              <a:ahLst/>
              <a:cxnLst>
                <a:cxn ang="0">
                  <a:pos x="39" y="90"/>
                </a:cxn>
                <a:cxn ang="0">
                  <a:pos x="0" y="90"/>
                </a:cxn>
                <a:cxn ang="0">
                  <a:pos x="0" y="0"/>
                </a:cxn>
                <a:cxn ang="0">
                  <a:pos x="35" y="0"/>
                </a:cxn>
                <a:cxn ang="0">
                  <a:pos x="55" y="5"/>
                </a:cxn>
                <a:cxn ang="0">
                  <a:pos x="62" y="14"/>
                </a:cxn>
                <a:cxn ang="0">
                  <a:pos x="64" y="24"/>
                </a:cxn>
                <a:cxn ang="0">
                  <a:pos x="48" y="44"/>
                </a:cxn>
                <a:cxn ang="0">
                  <a:pos x="59" y="48"/>
                </a:cxn>
                <a:cxn ang="0">
                  <a:pos x="67" y="66"/>
                </a:cxn>
                <a:cxn ang="0">
                  <a:pos x="39" y="90"/>
                </a:cxn>
                <a:cxn ang="0">
                  <a:pos x="35" y="13"/>
                </a:cxn>
                <a:cxn ang="0">
                  <a:pos x="15" y="13"/>
                </a:cxn>
                <a:cxn ang="0">
                  <a:pos x="15" y="38"/>
                </a:cxn>
                <a:cxn ang="0">
                  <a:pos x="35" y="38"/>
                </a:cxn>
                <a:cxn ang="0">
                  <a:pos x="48" y="25"/>
                </a:cxn>
                <a:cxn ang="0">
                  <a:pos x="35" y="13"/>
                </a:cxn>
                <a:cxn ang="0">
                  <a:pos x="36" y="51"/>
                </a:cxn>
                <a:cxn ang="0">
                  <a:pos x="15" y="51"/>
                </a:cxn>
                <a:cxn ang="0">
                  <a:pos x="15" y="76"/>
                </a:cxn>
                <a:cxn ang="0">
                  <a:pos x="36" y="76"/>
                </a:cxn>
                <a:cxn ang="0">
                  <a:pos x="51" y="64"/>
                </a:cxn>
                <a:cxn ang="0">
                  <a:pos x="36" y="51"/>
                </a:cxn>
              </a:cxnLst>
              <a:rect l="0" t="0" r="r" b="b"/>
              <a:pathLst>
                <a:path w="67" h="90">
                  <a:moveTo>
                    <a:pt x="39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0" y="1"/>
                    <a:pt x="55" y="5"/>
                  </a:cubicBezTo>
                  <a:cubicBezTo>
                    <a:pt x="58" y="7"/>
                    <a:pt x="61" y="10"/>
                    <a:pt x="62" y="14"/>
                  </a:cubicBezTo>
                  <a:cubicBezTo>
                    <a:pt x="63" y="17"/>
                    <a:pt x="64" y="20"/>
                    <a:pt x="64" y="24"/>
                  </a:cubicBezTo>
                  <a:cubicBezTo>
                    <a:pt x="64" y="34"/>
                    <a:pt x="58" y="41"/>
                    <a:pt x="48" y="44"/>
                  </a:cubicBezTo>
                  <a:cubicBezTo>
                    <a:pt x="53" y="45"/>
                    <a:pt x="55" y="45"/>
                    <a:pt x="59" y="48"/>
                  </a:cubicBezTo>
                  <a:cubicBezTo>
                    <a:pt x="64" y="52"/>
                    <a:pt x="67" y="58"/>
                    <a:pt x="67" y="66"/>
                  </a:cubicBezTo>
                  <a:cubicBezTo>
                    <a:pt x="67" y="81"/>
                    <a:pt x="57" y="90"/>
                    <a:pt x="39" y="90"/>
                  </a:cubicBezTo>
                  <a:close/>
                  <a:moveTo>
                    <a:pt x="3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3" y="38"/>
                    <a:pt x="48" y="33"/>
                    <a:pt x="48" y="25"/>
                  </a:cubicBezTo>
                  <a:cubicBezTo>
                    <a:pt x="48" y="18"/>
                    <a:pt x="43" y="13"/>
                    <a:pt x="35" y="13"/>
                  </a:cubicBezTo>
                  <a:close/>
                  <a:moveTo>
                    <a:pt x="36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45" y="76"/>
                    <a:pt x="51" y="72"/>
                    <a:pt x="51" y="64"/>
                  </a:cubicBezTo>
                  <a:cubicBezTo>
                    <a:pt x="51" y="56"/>
                    <a:pt x="45" y="51"/>
                    <a:pt x="3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/>
            <p:cNvSpPr>
              <a:spLocks noEditPoints="1"/>
            </p:cNvSpPr>
            <p:nvPr userDrawn="1"/>
          </p:nvSpPr>
          <p:spPr bwMode="white">
            <a:xfrm>
              <a:off x="842963" y="839788"/>
              <a:ext cx="138113" cy="177800"/>
            </a:xfrm>
            <a:custGeom>
              <a:avLst/>
              <a:gdLst/>
              <a:ahLst/>
              <a:cxnLst>
                <a:cxn ang="0">
                  <a:pos x="54" y="50"/>
                </a:cxn>
                <a:cxn ang="0">
                  <a:pos x="70" y="90"/>
                </a:cxn>
                <a:cxn ang="0">
                  <a:pos x="53" y="90"/>
                </a:cxn>
                <a:cxn ang="0">
                  <a:pos x="39" y="53"/>
                </a:cxn>
                <a:cxn ang="0">
                  <a:pos x="16" y="53"/>
                </a:cxn>
                <a:cxn ang="0">
                  <a:pos x="16" y="90"/>
                </a:cxn>
                <a:cxn ang="0">
                  <a:pos x="0" y="90"/>
                </a:cxn>
                <a:cxn ang="0">
                  <a:pos x="0" y="0"/>
                </a:cxn>
                <a:cxn ang="0">
                  <a:pos x="39" y="0"/>
                </a:cxn>
                <a:cxn ang="0">
                  <a:pos x="70" y="27"/>
                </a:cxn>
                <a:cxn ang="0">
                  <a:pos x="54" y="50"/>
                </a:cxn>
                <a:cxn ang="0">
                  <a:pos x="38" y="13"/>
                </a:cxn>
                <a:cxn ang="0">
                  <a:pos x="16" y="13"/>
                </a:cxn>
                <a:cxn ang="0">
                  <a:pos x="16" y="40"/>
                </a:cxn>
                <a:cxn ang="0">
                  <a:pos x="36" y="40"/>
                </a:cxn>
                <a:cxn ang="0">
                  <a:pos x="54" y="26"/>
                </a:cxn>
                <a:cxn ang="0">
                  <a:pos x="38" y="13"/>
                </a:cxn>
              </a:cxnLst>
              <a:rect l="0" t="0" r="r" b="b"/>
              <a:pathLst>
                <a:path w="70" h="90">
                  <a:moveTo>
                    <a:pt x="54" y="50"/>
                  </a:moveTo>
                  <a:cubicBezTo>
                    <a:pt x="70" y="90"/>
                    <a:pt x="70" y="90"/>
                    <a:pt x="70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9" y="0"/>
                    <a:pt x="70" y="10"/>
                    <a:pt x="70" y="27"/>
                  </a:cubicBezTo>
                  <a:cubicBezTo>
                    <a:pt x="70" y="38"/>
                    <a:pt x="65" y="46"/>
                    <a:pt x="54" y="50"/>
                  </a:cubicBezTo>
                  <a:close/>
                  <a:moveTo>
                    <a:pt x="38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7" y="40"/>
                    <a:pt x="54" y="35"/>
                    <a:pt x="54" y="26"/>
                  </a:cubicBezTo>
                  <a:cubicBezTo>
                    <a:pt x="54" y="18"/>
                    <a:pt x="47" y="13"/>
                    <a:pt x="38" y="1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/>
            <p:cNvSpPr>
              <a:spLocks noEditPoints="1"/>
            </p:cNvSpPr>
            <p:nvPr userDrawn="1"/>
          </p:nvSpPr>
          <p:spPr bwMode="white">
            <a:xfrm>
              <a:off x="1006475" y="838201"/>
              <a:ext cx="150813" cy="180975"/>
            </a:xfrm>
            <a:custGeom>
              <a:avLst/>
              <a:gdLst/>
              <a:ahLst/>
              <a:cxnLst>
                <a:cxn ang="0">
                  <a:pos x="38" y="92"/>
                </a:cxn>
                <a:cxn ang="0">
                  <a:pos x="0" y="46"/>
                </a:cxn>
                <a:cxn ang="0">
                  <a:pos x="39" y="0"/>
                </a:cxn>
                <a:cxn ang="0">
                  <a:pos x="77" y="46"/>
                </a:cxn>
                <a:cxn ang="0">
                  <a:pos x="38" y="92"/>
                </a:cxn>
                <a:cxn ang="0">
                  <a:pos x="39" y="13"/>
                </a:cxn>
                <a:cxn ang="0">
                  <a:pos x="18" y="46"/>
                </a:cxn>
                <a:cxn ang="0">
                  <a:pos x="38" y="79"/>
                </a:cxn>
                <a:cxn ang="0">
                  <a:pos x="55" y="69"/>
                </a:cxn>
                <a:cxn ang="0">
                  <a:pos x="59" y="47"/>
                </a:cxn>
                <a:cxn ang="0">
                  <a:pos x="39" y="13"/>
                </a:cxn>
              </a:cxnLst>
              <a:rect l="0" t="0" r="r" b="b"/>
              <a:pathLst>
                <a:path w="77" h="92">
                  <a:moveTo>
                    <a:pt x="38" y="92"/>
                  </a:moveTo>
                  <a:cubicBezTo>
                    <a:pt x="15" y="92"/>
                    <a:pt x="0" y="74"/>
                    <a:pt x="0" y="46"/>
                  </a:cubicBezTo>
                  <a:cubicBezTo>
                    <a:pt x="0" y="19"/>
                    <a:pt x="16" y="0"/>
                    <a:pt x="39" y="0"/>
                  </a:cubicBezTo>
                  <a:cubicBezTo>
                    <a:pt x="61" y="0"/>
                    <a:pt x="77" y="18"/>
                    <a:pt x="77" y="46"/>
                  </a:cubicBezTo>
                  <a:cubicBezTo>
                    <a:pt x="77" y="74"/>
                    <a:pt x="61" y="92"/>
                    <a:pt x="38" y="92"/>
                  </a:cubicBezTo>
                  <a:close/>
                  <a:moveTo>
                    <a:pt x="39" y="13"/>
                  </a:moveTo>
                  <a:cubicBezTo>
                    <a:pt x="25" y="13"/>
                    <a:pt x="18" y="24"/>
                    <a:pt x="18" y="46"/>
                  </a:cubicBezTo>
                  <a:cubicBezTo>
                    <a:pt x="18" y="68"/>
                    <a:pt x="25" y="79"/>
                    <a:pt x="38" y="79"/>
                  </a:cubicBezTo>
                  <a:cubicBezTo>
                    <a:pt x="46" y="79"/>
                    <a:pt x="52" y="75"/>
                    <a:pt x="55" y="69"/>
                  </a:cubicBezTo>
                  <a:cubicBezTo>
                    <a:pt x="58" y="63"/>
                    <a:pt x="59" y="56"/>
                    <a:pt x="59" y="47"/>
                  </a:cubicBezTo>
                  <a:cubicBezTo>
                    <a:pt x="59" y="25"/>
                    <a:pt x="52" y="13"/>
                    <a:pt x="39" y="1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"/>
            <p:cNvSpPr>
              <a:spLocks noEditPoints="1"/>
            </p:cNvSpPr>
            <p:nvPr userDrawn="1"/>
          </p:nvSpPr>
          <p:spPr bwMode="white">
            <a:xfrm>
              <a:off x="1808163" y="339726"/>
              <a:ext cx="566738" cy="411163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88" y="59"/>
                </a:cxn>
                <a:cxn ang="0">
                  <a:pos x="267" y="105"/>
                </a:cxn>
                <a:cxn ang="0">
                  <a:pos x="288" y="150"/>
                </a:cxn>
                <a:cxn ang="0">
                  <a:pos x="229" y="209"/>
                </a:cxn>
                <a:cxn ang="0">
                  <a:pos x="0" y="209"/>
                </a:cxn>
                <a:cxn ang="0">
                  <a:pos x="159" y="105"/>
                </a:cxn>
                <a:cxn ang="0">
                  <a:pos x="0" y="0"/>
                </a:cxn>
                <a:cxn ang="0">
                  <a:pos x="229" y="0"/>
                </a:cxn>
                <a:cxn ang="0">
                  <a:pos x="226" y="30"/>
                </a:cxn>
                <a:cxn ang="0">
                  <a:pos x="82" y="30"/>
                </a:cxn>
                <a:cxn ang="0">
                  <a:pos x="226" y="89"/>
                </a:cxn>
                <a:cxn ang="0">
                  <a:pos x="256" y="59"/>
                </a:cxn>
                <a:cxn ang="0">
                  <a:pos x="226" y="30"/>
                </a:cxn>
                <a:cxn ang="0">
                  <a:pos x="226" y="121"/>
                </a:cxn>
                <a:cxn ang="0">
                  <a:pos x="82" y="180"/>
                </a:cxn>
                <a:cxn ang="0">
                  <a:pos x="226" y="180"/>
                </a:cxn>
                <a:cxn ang="0">
                  <a:pos x="256" y="150"/>
                </a:cxn>
                <a:cxn ang="0">
                  <a:pos x="226" y="121"/>
                </a:cxn>
              </a:cxnLst>
              <a:rect l="0" t="0" r="r" b="b"/>
              <a:pathLst>
                <a:path w="288" h="209">
                  <a:moveTo>
                    <a:pt x="229" y="0"/>
                  </a:moveTo>
                  <a:cubicBezTo>
                    <a:pt x="262" y="0"/>
                    <a:pt x="288" y="27"/>
                    <a:pt x="288" y="59"/>
                  </a:cubicBezTo>
                  <a:cubicBezTo>
                    <a:pt x="288" y="78"/>
                    <a:pt x="280" y="94"/>
                    <a:pt x="267" y="105"/>
                  </a:cubicBezTo>
                  <a:cubicBezTo>
                    <a:pt x="280" y="116"/>
                    <a:pt x="288" y="132"/>
                    <a:pt x="288" y="150"/>
                  </a:cubicBezTo>
                  <a:cubicBezTo>
                    <a:pt x="288" y="183"/>
                    <a:pt x="262" y="209"/>
                    <a:pt x="229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59" y="150"/>
                    <a:pt x="115" y="120"/>
                    <a:pt x="159" y="105"/>
                  </a:cubicBezTo>
                  <a:cubicBezTo>
                    <a:pt x="115" y="90"/>
                    <a:pt x="59" y="59"/>
                    <a:pt x="0" y="0"/>
                  </a:cubicBezTo>
                  <a:lnTo>
                    <a:pt x="229" y="0"/>
                  </a:lnTo>
                  <a:close/>
                  <a:moveTo>
                    <a:pt x="226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149" y="78"/>
                    <a:pt x="195" y="89"/>
                    <a:pt x="226" y="89"/>
                  </a:cubicBezTo>
                  <a:cubicBezTo>
                    <a:pt x="243" y="89"/>
                    <a:pt x="256" y="76"/>
                    <a:pt x="256" y="59"/>
                  </a:cubicBezTo>
                  <a:cubicBezTo>
                    <a:pt x="256" y="43"/>
                    <a:pt x="243" y="30"/>
                    <a:pt x="226" y="30"/>
                  </a:cubicBezTo>
                  <a:close/>
                  <a:moveTo>
                    <a:pt x="226" y="121"/>
                  </a:moveTo>
                  <a:cubicBezTo>
                    <a:pt x="195" y="121"/>
                    <a:pt x="149" y="132"/>
                    <a:pt x="82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43" y="180"/>
                    <a:pt x="256" y="167"/>
                    <a:pt x="256" y="150"/>
                  </a:cubicBezTo>
                  <a:cubicBezTo>
                    <a:pt x="256" y="134"/>
                    <a:pt x="243" y="121"/>
                    <a:pt x="226" y="1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"/>
            <p:cNvSpPr>
              <a:spLocks noEditPoints="1"/>
            </p:cNvSpPr>
            <p:nvPr userDrawn="1"/>
          </p:nvSpPr>
          <p:spPr bwMode="white">
            <a:xfrm>
              <a:off x="2374900" y="339726"/>
              <a:ext cx="49213" cy="47625"/>
            </a:xfrm>
            <a:custGeom>
              <a:avLst/>
              <a:gdLst/>
              <a:ahLst/>
              <a:cxnLst>
                <a:cxn ang="0">
                  <a:pos x="25" y="12"/>
                </a:cxn>
                <a:cxn ang="0">
                  <a:pos x="21" y="21"/>
                </a:cxn>
                <a:cxn ang="0">
                  <a:pos x="13" y="24"/>
                </a:cxn>
                <a:cxn ang="0">
                  <a:pos x="4" y="21"/>
                </a:cxn>
                <a:cxn ang="0">
                  <a:pos x="0" y="12"/>
                </a:cxn>
                <a:cxn ang="0">
                  <a:pos x="4" y="4"/>
                </a:cxn>
                <a:cxn ang="0">
                  <a:pos x="13" y="0"/>
                </a:cxn>
                <a:cxn ang="0">
                  <a:pos x="21" y="4"/>
                </a:cxn>
                <a:cxn ang="0">
                  <a:pos x="25" y="12"/>
                </a:cxn>
                <a:cxn ang="0">
                  <a:pos x="23" y="12"/>
                </a:cxn>
                <a:cxn ang="0">
                  <a:pos x="20" y="5"/>
                </a:cxn>
                <a:cxn ang="0">
                  <a:pos x="13" y="2"/>
                </a:cxn>
                <a:cxn ang="0">
                  <a:pos x="5" y="5"/>
                </a:cxn>
                <a:cxn ang="0">
                  <a:pos x="2" y="12"/>
                </a:cxn>
                <a:cxn ang="0">
                  <a:pos x="5" y="19"/>
                </a:cxn>
                <a:cxn ang="0">
                  <a:pos x="13" y="22"/>
                </a:cxn>
                <a:cxn ang="0">
                  <a:pos x="20" y="19"/>
                </a:cxn>
                <a:cxn ang="0">
                  <a:pos x="23" y="12"/>
                </a:cxn>
                <a:cxn ang="0">
                  <a:pos x="18" y="19"/>
                </a:cxn>
                <a:cxn ang="0">
                  <a:pos x="16" y="19"/>
                </a:cxn>
                <a:cxn ang="0">
                  <a:pos x="13" y="13"/>
                </a:cxn>
                <a:cxn ang="0">
                  <a:pos x="9" y="13"/>
                </a:cxn>
                <a:cxn ang="0">
                  <a:pos x="9" y="19"/>
                </a:cxn>
                <a:cxn ang="0">
                  <a:pos x="7" y="19"/>
                </a:cxn>
                <a:cxn ang="0">
                  <a:pos x="7" y="5"/>
                </a:cxn>
                <a:cxn ang="0">
                  <a:pos x="13" y="5"/>
                </a:cxn>
                <a:cxn ang="0">
                  <a:pos x="17" y="6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5" y="13"/>
                </a:cxn>
                <a:cxn ang="0">
                  <a:pos x="18" y="19"/>
                </a:cxn>
                <a:cxn ang="0">
                  <a:pos x="9" y="12"/>
                </a:cxn>
                <a:cxn ang="0">
                  <a:pos x="13" y="12"/>
                </a:cxn>
                <a:cxn ang="0">
                  <a:pos x="15" y="11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9" y="7"/>
                </a:cxn>
                <a:cxn ang="0">
                  <a:pos x="9" y="12"/>
                </a:cxn>
              </a:cxnLst>
              <a:rect l="0" t="0" r="r" b="b"/>
              <a:pathLst>
                <a:path w="25" h="24">
                  <a:moveTo>
                    <a:pt x="25" y="12"/>
                  </a:moveTo>
                  <a:cubicBezTo>
                    <a:pt x="25" y="15"/>
                    <a:pt x="23" y="18"/>
                    <a:pt x="21" y="21"/>
                  </a:cubicBezTo>
                  <a:cubicBezTo>
                    <a:pt x="19" y="23"/>
                    <a:pt x="16" y="24"/>
                    <a:pt x="13" y="24"/>
                  </a:cubicBezTo>
                  <a:cubicBezTo>
                    <a:pt x="9" y="24"/>
                    <a:pt x="6" y="23"/>
                    <a:pt x="4" y="21"/>
                  </a:cubicBezTo>
                  <a:cubicBezTo>
                    <a:pt x="2" y="18"/>
                    <a:pt x="0" y="15"/>
                    <a:pt x="0" y="12"/>
                  </a:cubicBezTo>
                  <a:cubicBezTo>
                    <a:pt x="0" y="9"/>
                    <a:pt x="2" y="6"/>
                    <a:pt x="4" y="4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6"/>
                    <a:pt x="25" y="9"/>
                    <a:pt x="25" y="12"/>
                  </a:cubicBezTo>
                  <a:close/>
                  <a:moveTo>
                    <a:pt x="23" y="12"/>
                  </a:moveTo>
                  <a:cubicBezTo>
                    <a:pt x="23" y="9"/>
                    <a:pt x="22" y="7"/>
                    <a:pt x="20" y="5"/>
                  </a:cubicBezTo>
                  <a:cubicBezTo>
                    <a:pt x="18" y="3"/>
                    <a:pt x="15" y="2"/>
                    <a:pt x="13" y="2"/>
                  </a:cubicBezTo>
                  <a:cubicBezTo>
                    <a:pt x="10" y="2"/>
                    <a:pt x="7" y="3"/>
                    <a:pt x="5" y="5"/>
                  </a:cubicBezTo>
                  <a:cubicBezTo>
                    <a:pt x="3" y="7"/>
                    <a:pt x="2" y="9"/>
                    <a:pt x="2" y="12"/>
                  </a:cubicBezTo>
                  <a:cubicBezTo>
                    <a:pt x="2" y="15"/>
                    <a:pt x="3" y="17"/>
                    <a:pt x="5" y="19"/>
                  </a:cubicBezTo>
                  <a:cubicBezTo>
                    <a:pt x="7" y="21"/>
                    <a:pt x="10" y="22"/>
                    <a:pt x="13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2" y="17"/>
                    <a:pt x="23" y="15"/>
                    <a:pt x="23" y="12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7" y="12"/>
                    <a:pt x="16" y="12"/>
                    <a:pt x="15" y="13"/>
                  </a:cubicBezTo>
                  <a:lnTo>
                    <a:pt x="18" y="19"/>
                  </a:lnTo>
                  <a:close/>
                  <a:moveTo>
                    <a:pt x="9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1"/>
                    <a:pt x="15" y="11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6" y="8"/>
                    <a:pt x="16" y="8"/>
                    <a:pt x="15" y="7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9" y="7"/>
                    <a:pt x="9" y="7"/>
                    <a:pt x="9" y="7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331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40" y="353742"/>
            <a:ext cx="8089901" cy="560153"/>
          </a:xfrm>
        </p:spPr>
        <p:txBody>
          <a:bodyPr/>
          <a:lstStyle>
            <a:lvl1pPr>
              <a:lnSpc>
                <a:spcPct val="95000"/>
              </a:lnSpc>
              <a:defRPr sz="32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0839" y="1254609"/>
            <a:ext cx="8089900" cy="1942583"/>
          </a:xfrm>
        </p:spPr>
        <p:txBody>
          <a:bodyPr/>
          <a:lstStyle>
            <a:lvl1pPr>
              <a:lnSpc>
                <a:spcPct val="95000"/>
              </a:lnSpc>
              <a:defRPr>
                <a:latin typeface="+mn-lt"/>
              </a:defRPr>
            </a:lvl1pPr>
            <a:lvl2pPr marL="457200" indent="-225425">
              <a:lnSpc>
                <a:spcPct val="95000"/>
              </a:lnSpc>
              <a:buClr>
                <a:schemeClr val="tx2"/>
              </a:buClr>
              <a:defRPr sz="2200" b="0">
                <a:solidFill>
                  <a:schemeClr val="tx1"/>
                </a:solidFill>
                <a:latin typeface="+mn-lt"/>
              </a:defRPr>
            </a:lvl2pPr>
            <a:lvl3pPr marL="688975" indent="-23177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3pPr>
            <a:lvl4pPr marL="914400" indent="-22542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4pPr>
            <a:lvl5pPr marL="1146175" indent="-23177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gray">
          <a:xfrm>
            <a:off x="2" y="-1"/>
            <a:ext cx="161925" cy="106977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3569" y="843541"/>
            <a:ext cx="8087171" cy="413959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0" y="4973341"/>
            <a:ext cx="2133600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B8607714-FCA9-4B2D-B219-2863D435B281}" type="datetime1">
              <a:rPr lang="en-US" smtClean="0">
                <a:solidFill>
                  <a:srgbClr val="8C8C8C"/>
                </a:solidFill>
              </a:rPr>
              <a:t>7/25/2013</a:t>
            </a:fld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5881" y="4973341"/>
            <a:ext cx="4027582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8C8C8C"/>
                </a:solidFill>
              </a:rPr>
              <a:t>© 2013  Brocade Communications Systems, Inc. CONFIDENTIAL—For Internal Use Only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16" name="Rectangle 16"/>
          <p:cNvSpPr>
            <a:spLocks noChangeArrowheads="1"/>
          </p:cNvSpPr>
          <p:nvPr userDrawn="1"/>
        </p:nvSpPr>
        <p:spPr bwMode="gray">
          <a:xfrm>
            <a:off x="1147" y="1130500"/>
            <a:ext cx="160783" cy="394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0730" y="4979474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>
                <a:solidFill>
                  <a:srgbClr val="8C8C8C"/>
                </a:solidFill>
              </a:rPr>
              <a:pPr/>
              <a:t>‹#›</a:t>
            </a:fld>
            <a:endParaRPr lang="en-US" dirty="0">
              <a:solidFill>
                <a:srgbClr val="8C8C8C"/>
              </a:solidFill>
            </a:endParaRPr>
          </a:p>
        </p:txBody>
      </p:sp>
      <p:grpSp>
        <p:nvGrpSpPr>
          <p:cNvPr id="5" name="Group 13"/>
          <p:cNvGrpSpPr/>
          <p:nvPr userDrawn="1"/>
        </p:nvGrpSpPr>
        <p:grpSpPr bwMode="black">
          <a:xfrm>
            <a:off x="8567555" y="4847738"/>
            <a:ext cx="456609" cy="229737"/>
            <a:chOff x="3210911" y="2165350"/>
            <a:chExt cx="1137252" cy="762927"/>
          </a:xfrm>
        </p:grpSpPr>
        <p:sp>
          <p:nvSpPr>
            <p:cNvPr id="17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Franklin Gothic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5737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11113"/>
            <a:ext cx="91694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546364" y="3981804"/>
            <a:ext cx="7953125" cy="615553"/>
          </a:xfrm>
        </p:spPr>
        <p:txBody>
          <a:bodyPr/>
          <a:lstStyle>
            <a:lvl1pPr>
              <a:defRPr sz="4000">
                <a:latin typeface="Franklin Gothic Medium Con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47019" y="2699200"/>
            <a:ext cx="5396582" cy="107208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400"/>
              </a:spcBef>
              <a:buNone/>
              <a:defRPr sz="2000" baseline="0">
                <a:latin typeface="Franklin Gothic Medium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Speaker Title</a:t>
            </a:r>
          </a:p>
          <a:p>
            <a:pPr lvl="0"/>
            <a:r>
              <a:rPr lang="en-US" dirty="0" smtClean="0"/>
              <a:t>Month Year</a:t>
            </a:r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6705600" y="860425"/>
            <a:ext cx="1830388" cy="438150"/>
            <a:chOff x="4224" y="548"/>
            <a:chExt cx="1153" cy="27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224" y="548"/>
              <a:ext cx="1153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4582" y="693"/>
              <a:ext cx="97" cy="130"/>
            </a:xfrm>
            <a:custGeom>
              <a:avLst/>
              <a:gdLst/>
              <a:ahLst/>
              <a:cxnLst>
                <a:cxn ang="0">
                  <a:pos x="65" y="87"/>
                </a:cxn>
                <a:cxn ang="0">
                  <a:pos x="38" y="99"/>
                </a:cxn>
                <a:cxn ang="0">
                  <a:pos x="12" y="87"/>
                </a:cxn>
                <a:cxn ang="0">
                  <a:pos x="0" y="49"/>
                </a:cxn>
                <a:cxn ang="0">
                  <a:pos x="39" y="0"/>
                </a:cxn>
                <a:cxn ang="0">
                  <a:pos x="74" y="34"/>
                </a:cxn>
                <a:cxn ang="0">
                  <a:pos x="58" y="36"/>
                </a:cxn>
                <a:cxn ang="0">
                  <a:pos x="53" y="21"/>
                </a:cxn>
                <a:cxn ang="0">
                  <a:pos x="39" y="14"/>
                </a:cxn>
                <a:cxn ang="0">
                  <a:pos x="19" y="49"/>
                </a:cxn>
                <a:cxn ang="0">
                  <a:pos x="40" y="84"/>
                </a:cxn>
                <a:cxn ang="0">
                  <a:pos x="58" y="64"/>
                </a:cxn>
                <a:cxn ang="0">
                  <a:pos x="74" y="66"/>
                </a:cxn>
                <a:cxn ang="0">
                  <a:pos x="65" y="87"/>
                </a:cxn>
              </a:cxnLst>
              <a:rect l="0" t="0" r="r" b="b"/>
              <a:pathLst>
                <a:path w="74" h="99">
                  <a:moveTo>
                    <a:pt x="65" y="87"/>
                  </a:moveTo>
                  <a:cubicBezTo>
                    <a:pt x="58" y="95"/>
                    <a:pt x="50" y="99"/>
                    <a:pt x="38" y="99"/>
                  </a:cubicBezTo>
                  <a:cubicBezTo>
                    <a:pt x="27" y="99"/>
                    <a:pt x="18" y="95"/>
                    <a:pt x="12" y="87"/>
                  </a:cubicBezTo>
                  <a:cubicBezTo>
                    <a:pt x="4" y="77"/>
                    <a:pt x="0" y="64"/>
                    <a:pt x="0" y="49"/>
                  </a:cubicBezTo>
                  <a:cubicBezTo>
                    <a:pt x="0" y="20"/>
                    <a:pt x="15" y="0"/>
                    <a:pt x="39" y="0"/>
                  </a:cubicBezTo>
                  <a:cubicBezTo>
                    <a:pt x="58" y="0"/>
                    <a:pt x="71" y="12"/>
                    <a:pt x="74" y="3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6" y="27"/>
                    <a:pt x="56" y="25"/>
                    <a:pt x="53" y="21"/>
                  </a:cubicBezTo>
                  <a:cubicBezTo>
                    <a:pt x="50" y="17"/>
                    <a:pt x="45" y="14"/>
                    <a:pt x="39" y="14"/>
                  </a:cubicBezTo>
                  <a:cubicBezTo>
                    <a:pt x="26" y="14"/>
                    <a:pt x="19" y="27"/>
                    <a:pt x="19" y="49"/>
                  </a:cubicBezTo>
                  <a:cubicBezTo>
                    <a:pt x="19" y="71"/>
                    <a:pt x="27" y="84"/>
                    <a:pt x="40" y="84"/>
                  </a:cubicBezTo>
                  <a:cubicBezTo>
                    <a:pt x="50" y="84"/>
                    <a:pt x="57" y="76"/>
                    <a:pt x="58" y="64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3" y="77"/>
                    <a:pt x="71" y="81"/>
                    <a:pt x="65" y="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4689" y="695"/>
              <a:ext cx="110" cy="125"/>
            </a:xfrm>
            <a:custGeom>
              <a:avLst/>
              <a:gdLst/>
              <a:ahLst/>
              <a:cxnLst>
                <a:cxn ang="0">
                  <a:pos x="86" y="125"/>
                </a:cxn>
                <a:cxn ang="0">
                  <a:pos x="76" y="96"/>
                </a:cxn>
                <a:cxn ang="0">
                  <a:pos x="29" y="96"/>
                </a:cxn>
                <a:cxn ang="0">
                  <a:pos x="20" y="125"/>
                </a:cxn>
                <a:cxn ang="0">
                  <a:pos x="0" y="125"/>
                </a:cxn>
                <a:cxn ang="0">
                  <a:pos x="40" y="0"/>
                </a:cxn>
                <a:cxn ang="0">
                  <a:pos x="68" y="0"/>
                </a:cxn>
                <a:cxn ang="0">
                  <a:pos x="110" y="125"/>
                </a:cxn>
                <a:cxn ang="0">
                  <a:pos x="86" y="125"/>
                </a:cxn>
                <a:cxn ang="0">
                  <a:pos x="52" y="23"/>
                </a:cxn>
                <a:cxn ang="0">
                  <a:pos x="35" y="78"/>
                </a:cxn>
                <a:cxn ang="0">
                  <a:pos x="70" y="78"/>
                </a:cxn>
                <a:cxn ang="0">
                  <a:pos x="52" y="23"/>
                </a:cxn>
              </a:cxnLst>
              <a:rect l="0" t="0" r="r" b="b"/>
              <a:pathLst>
                <a:path w="110" h="125">
                  <a:moveTo>
                    <a:pt x="86" y="125"/>
                  </a:moveTo>
                  <a:lnTo>
                    <a:pt x="76" y="96"/>
                  </a:lnTo>
                  <a:lnTo>
                    <a:pt x="29" y="96"/>
                  </a:lnTo>
                  <a:lnTo>
                    <a:pt x="20" y="125"/>
                  </a:lnTo>
                  <a:lnTo>
                    <a:pt x="0" y="125"/>
                  </a:lnTo>
                  <a:lnTo>
                    <a:pt x="40" y="0"/>
                  </a:lnTo>
                  <a:lnTo>
                    <a:pt x="68" y="0"/>
                  </a:lnTo>
                  <a:lnTo>
                    <a:pt x="110" y="125"/>
                  </a:lnTo>
                  <a:lnTo>
                    <a:pt x="86" y="125"/>
                  </a:lnTo>
                  <a:close/>
                  <a:moveTo>
                    <a:pt x="52" y="23"/>
                  </a:moveTo>
                  <a:lnTo>
                    <a:pt x="35" y="78"/>
                  </a:lnTo>
                  <a:lnTo>
                    <a:pt x="70" y="78"/>
                  </a:lnTo>
                  <a:lnTo>
                    <a:pt x="52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4817" y="695"/>
              <a:ext cx="101" cy="125"/>
            </a:xfrm>
            <a:custGeom>
              <a:avLst/>
              <a:gdLst/>
              <a:ahLst/>
              <a:cxnLst>
                <a:cxn ang="0">
                  <a:pos x="31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35" y="0"/>
                </a:cxn>
                <a:cxn ang="0">
                  <a:pos x="78" y="47"/>
                </a:cxn>
                <a:cxn ang="0">
                  <a:pos x="31" y="95"/>
                </a:cxn>
                <a:cxn ang="0">
                  <a:pos x="34" y="13"/>
                </a:cxn>
                <a:cxn ang="0">
                  <a:pos x="17" y="13"/>
                </a:cxn>
                <a:cxn ang="0">
                  <a:pos x="17" y="81"/>
                </a:cxn>
                <a:cxn ang="0">
                  <a:pos x="32" y="81"/>
                </a:cxn>
                <a:cxn ang="0">
                  <a:pos x="59" y="47"/>
                </a:cxn>
                <a:cxn ang="0">
                  <a:pos x="34" y="13"/>
                </a:cxn>
              </a:cxnLst>
              <a:rect l="0" t="0" r="r" b="b"/>
              <a:pathLst>
                <a:path w="78" h="95">
                  <a:moveTo>
                    <a:pt x="31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60" y="0"/>
                    <a:pt x="78" y="19"/>
                    <a:pt x="78" y="47"/>
                  </a:cubicBezTo>
                  <a:cubicBezTo>
                    <a:pt x="78" y="77"/>
                    <a:pt x="59" y="95"/>
                    <a:pt x="31" y="95"/>
                  </a:cubicBezTo>
                  <a:close/>
                  <a:moveTo>
                    <a:pt x="34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48" y="81"/>
                    <a:pt x="59" y="68"/>
                    <a:pt x="59" y="47"/>
                  </a:cubicBezTo>
                  <a:cubicBezTo>
                    <a:pt x="59" y="27"/>
                    <a:pt x="48" y="13"/>
                    <a:pt x="34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4942" y="695"/>
              <a:ext cx="81" cy="125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0" y="0"/>
                </a:cxn>
                <a:cxn ang="0">
                  <a:pos x="79" y="0"/>
                </a:cxn>
                <a:cxn ang="0">
                  <a:pos x="79" y="19"/>
                </a:cxn>
                <a:cxn ang="0">
                  <a:pos x="22" y="19"/>
                </a:cxn>
                <a:cxn ang="0">
                  <a:pos x="22" y="53"/>
                </a:cxn>
                <a:cxn ang="0">
                  <a:pos x="69" y="53"/>
                </a:cxn>
                <a:cxn ang="0">
                  <a:pos x="69" y="71"/>
                </a:cxn>
                <a:cxn ang="0">
                  <a:pos x="22" y="71"/>
                </a:cxn>
                <a:cxn ang="0">
                  <a:pos x="22" y="105"/>
                </a:cxn>
                <a:cxn ang="0">
                  <a:pos x="81" y="105"/>
                </a:cxn>
                <a:cxn ang="0">
                  <a:pos x="81" y="125"/>
                </a:cxn>
                <a:cxn ang="0">
                  <a:pos x="0" y="125"/>
                </a:cxn>
              </a:cxnLst>
              <a:rect l="0" t="0" r="r" b="b"/>
              <a:pathLst>
                <a:path w="81" h="125">
                  <a:moveTo>
                    <a:pt x="0" y="125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9"/>
                  </a:lnTo>
                  <a:lnTo>
                    <a:pt x="22" y="19"/>
                  </a:lnTo>
                  <a:lnTo>
                    <a:pt x="22" y="53"/>
                  </a:lnTo>
                  <a:lnTo>
                    <a:pt x="69" y="53"/>
                  </a:lnTo>
                  <a:lnTo>
                    <a:pt x="69" y="71"/>
                  </a:lnTo>
                  <a:lnTo>
                    <a:pt x="22" y="71"/>
                  </a:lnTo>
                  <a:lnTo>
                    <a:pt x="22" y="105"/>
                  </a:lnTo>
                  <a:lnTo>
                    <a:pt x="81" y="105"/>
                  </a:lnTo>
                  <a:lnTo>
                    <a:pt x="81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 userDrawn="1"/>
          </p:nvSpPr>
          <p:spPr bwMode="auto">
            <a:xfrm>
              <a:off x="4225" y="695"/>
              <a:ext cx="93" cy="125"/>
            </a:xfrm>
            <a:custGeom>
              <a:avLst/>
              <a:gdLst/>
              <a:ahLst/>
              <a:cxnLst>
                <a:cxn ang="0">
                  <a:pos x="42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58" y="5"/>
                </a:cxn>
                <a:cxn ang="0">
                  <a:pos x="66" y="15"/>
                </a:cxn>
                <a:cxn ang="0">
                  <a:pos x="68" y="24"/>
                </a:cxn>
                <a:cxn ang="0">
                  <a:pos x="51" y="46"/>
                </a:cxn>
                <a:cxn ang="0">
                  <a:pos x="62" y="50"/>
                </a:cxn>
                <a:cxn ang="0">
                  <a:pos x="71" y="69"/>
                </a:cxn>
                <a:cxn ang="0">
                  <a:pos x="42" y="95"/>
                </a:cxn>
                <a:cxn ang="0">
                  <a:pos x="37" y="13"/>
                </a:cxn>
                <a:cxn ang="0">
                  <a:pos x="17" y="13"/>
                </a:cxn>
                <a:cxn ang="0">
                  <a:pos x="17" y="40"/>
                </a:cxn>
                <a:cxn ang="0">
                  <a:pos x="37" y="40"/>
                </a:cxn>
                <a:cxn ang="0">
                  <a:pos x="51" y="26"/>
                </a:cxn>
                <a:cxn ang="0">
                  <a:pos x="37" y="13"/>
                </a:cxn>
                <a:cxn ang="0">
                  <a:pos x="39" y="53"/>
                </a:cxn>
                <a:cxn ang="0">
                  <a:pos x="17" y="53"/>
                </a:cxn>
                <a:cxn ang="0">
                  <a:pos x="17" y="81"/>
                </a:cxn>
                <a:cxn ang="0">
                  <a:pos x="39" y="81"/>
                </a:cxn>
                <a:cxn ang="0">
                  <a:pos x="54" y="67"/>
                </a:cxn>
                <a:cxn ang="0">
                  <a:pos x="39" y="53"/>
                </a:cxn>
              </a:cxnLst>
              <a:rect l="0" t="0" r="r" b="b"/>
              <a:pathLst>
                <a:path w="71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8" y="0"/>
                    <a:pt x="53" y="1"/>
                    <a:pt x="58" y="5"/>
                  </a:cubicBezTo>
                  <a:cubicBezTo>
                    <a:pt x="62" y="7"/>
                    <a:pt x="65" y="11"/>
                    <a:pt x="66" y="15"/>
                  </a:cubicBezTo>
                  <a:cubicBezTo>
                    <a:pt x="68" y="18"/>
                    <a:pt x="68" y="21"/>
                    <a:pt x="68" y="24"/>
                  </a:cubicBezTo>
                  <a:cubicBezTo>
                    <a:pt x="68" y="35"/>
                    <a:pt x="62" y="43"/>
                    <a:pt x="51" y="46"/>
                  </a:cubicBezTo>
                  <a:cubicBezTo>
                    <a:pt x="57" y="47"/>
                    <a:pt x="59" y="48"/>
                    <a:pt x="62" y="50"/>
                  </a:cubicBezTo>
                  <a:cubicBezTo>
                    <a:pt x="68" y="55"/>
                    <a:pt x="71" y="61"/>
                    <a:pt x="71" y="69"/>
                  </a:cubicBezTo>
                  <a:cubicBezTo>
                    <a:pt x="71" y="85"/>
                    <a:pt x="60" y="95"/>
                    <a:pt x="42" y="95"/>
                  </a:cubicBezTo>
                  <a:close/>
                  <a:moveTo>
                    <a:pt x="3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46" y="40"/>
                    <a:pt x="51" y="34"/>
                    <a:pt x="51" y="26"/>
                  </a:cubicBezTo>
                  <a:cubicBezTo>
                    <a:pt x="51" y="18"/>
                    <a:pt x="46" y="13"/>
                    <a:pt x="37" y="13"/>
                  </a:cubicBezTo>
                  <a:close/>
                  <a:moveTo>
                    <a:pt x="3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8" y="81"/>
                    <a:pt x="54" y="76"/>
                    <a:pt x="54" y="67"/>
                  </a:cubicBezTo>
                  <a:cubicBezTo>
                    <a:pt x="54" y="59"/>
                    <a:pt x="48" y="53"/>
                    <a:pt x="39" y="5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4344" y="695"/>
              <a:ext cx="96" cy="125"/>
            </a:xfrm>
            <a:custGeom>
              <a:avLst/>
              <a:gdLst/>
              <a:ahLst/>
              <a:cxnLst>
                <a:cxn ang="0">
                  <a:pos x="57" y="53"/>
                </a:cxn>
                <a:cxn ang="0">
                  <a:pos x="74" y="95"/>
                </a:cxn>
                <a:cxn ang="0">
                  <a:pos x="56" y="95"/>
                </a:cxn>
                <a:cxn ang="0">
                  <a:pos x="41" y="56"/>
                </a:cxn>
                <a:cxn ang="0">
                  <a:pos x="17" y="56"/>
                </a:cxn>
                <a:cxn ang="0">
                  <a:pos x="17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41" y="0"/>
                </a:cxn>
                <a:cxn ang="0">
                  <a:pos x="74" y="28"/>
                </a:cxn>
                <a:cxn ang="0">
                  <a:pos x="57" y="53"/>
                </a:cxn>
                <a:cxn ang="0">
                  <a:pos x="39" y="13"/>
                </a:cxn>
                <a:cxn ang="0">
                  <a:pos x="17" y="13"/>
                </a:cxn>
                <a:cxn ang="0">
                  <a:pos x="17" y="42"/>
                </a:cxn>
                <a:cxn ang="0">
                  <a:pos x="38" y="42"/>
                </a:cxn>
                <a:cxn ang="0">
                  <a:pos x="56" y="28"/>
                </a:cxn>
                <a:cxn ang="0">
                  <a:pos x="39" y="13"/>
                </a:cxn>
              </a:cxnLst>
              <a:rect l="0" t="0" r="r" b="b"/>
              <a:pathLst>
                <a:path w="74" h="95">
                  <a:moveTo>
                    <a:pt x="57" y="53"/>
                  </a:moveTo>
                  <a:cubicBezTo>
                    <a:pt x="74" y="95"/>
                    <a:pt x="74" y="95"/>
                    <a:pt x="74" y="95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2" y="0"/>
                    <a:pt x="74" y="10"/>
                    <a:pt x="74" y="28"/>
                  </a:cubicBezTo>
                  <a:cubicBezTo>
                    <a:pt x="74" y="40"/>
                    <a:pt x="69" y="48"/>
                    <a:pt x="57" y="53"/>
                  </a:cubicBezTo>
                  <a:close/>
                  <a:moveTo>
                    <a:pt x="39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50" y="42"/>
                    <a:pt x="56" y="37"/>
                    <a:pt x="56" y="28"/>
                  </a:cubicBezTo>
                  <a:cubicBezTo>
                    <a:pt x="56" y="19"/>
                    <a:pt x="50" y="13"/>
                    <a:pt x="39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4458" y="693"/>
              <a:ext cx="106" cy="130"/>
            </a:xfrm>
            <a:custGeom>
              <a:avLst/>
              <a:gdLst/>
              <a:ahLst/>
              <a:cxnLst>
                <a:cxn ang="0">
                  <a:pos x="40" y="99"/>
                </a:cxn>
                <a:cxn ang="0">
                  <a:pos x="0" y="49"/>
                </a:cxn>
                <a:cxn ang="0">
                  <a:pos x="41" y="0"/>
                </a:cxn>
                <a:cxn ang="0">
                  <a:pos x="81" y="50"/>
                </a:cxn>
                <a:cxn ang="0">
                  <a:pos x="40" y="99"/>
                </a:cxn>
                <a:cxn ang="0">
                  <a:pos x="41" y="14"/>
                </a:cxn>
                <a:cxn ang="0">
                  <a:pos x="19" y="50"/>
                </a:cxn>
                <a:cxn ang="0">
                  <a:pos x="40" y="85"/>
                </a:cxn>
                <a:cxn ang="0">
                  <a:pos x="58" y="74"/>
                </a:cxn>
                <a:cxn ang="0">
                  <a:pos x="63" y="50"/>
                </a:cxn>
                <a:cxn ang="0">
                  <a:pos x="41" y="14"/>
                </a:cxn>
              </a:cxnLst>
              <a:rect l="0" t="0" r="r" b="b"/>
              <a:pathLst>
                <a:path w="81" h="99">
                  <a:moveTo>
                    <a:pt x="40" y="99"/>
                  </a:moveTo>
                  <a:cubicBezTo>
                    <a:pt x="16" y="99"/>
                    <a:pt x="0" y="79"/>
                    <a:pt x="0" y="49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5" y="0"/>
                    <a:pt x="81" y="20"/>
                    <a:pt x="81" y="50"/>
                  </a:cubicBezTo>
                  <a:cubicBezTo>
                    <a:pt x="81" y="79"/>
                    <a:pt x="65" y="99"/>
                    <a:pt x="40" y="99"/>
                  </a:cubicBezTo>
                  <a:close/>
                  <a:moveTo>
                    <a:pt x="41" y="14"/>
                  </a:moveTo>
                  <a:cubicBezTo>
                    <a:pt x="26" y="14"/>
                    <a:pt x="19" y="26"/>
                    <a:pt x="19" y="50"/>
                  </a:cubicBezTo>
                  <a:cubicBezTo>
                    <a:pt x="19" y="72"/>
                    <a:pt x="26" y="85"/>
                    <a:pt x="40" y="85"/>
                  </a:cubicBezTo>
                  <a:cubicBezTo>
                    <a:pt x="48" y="85"/>
                    <a:pt x="55" y="80"/>
                    <a:pt x="58" y="74"/>
                  </a:cubicBezTo>
                  <a:cubicBezTo>
                    <a:pt x="61" y="68"/>
                    <a:pt x="63" y="60"/>
                    <a:pt x="63" y="50"/>
                  </a:cubicBezTo>
                  <a:cubicBezTo>
                    <a:pt x="63" y="27"/>
                    <a:pt x="55" y="14"/>
                    <a:pt x="41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 userDrawn="1"/>
          </p:nvSpPr>
          <p:spPr bwMode="auto">
            <a:xfrm>
              <a:off x="5063" y="547"/>
              <a:ext cx="288" cy="211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221" y="45"/>
                </a:cxn>
                <a:cxn ang="0">
                  <a:pos x="205" y="80"/>
                </a:cxn>
                <a:cxn ang="0">
                  <a:pos x="221" y="115"/>
                </a:cxn>
                <a:cxn ang="0">
                  <a:pos x="176" y="161"/>
                </a:cxn>
                <a:cxn ang="0">
                  <a:pos x="0" y="161"/>
                </a:cxn>
                <a:cxn ang="0">
                  <a:pos x="121" y="80"/>
                </a:cxn>
                <a:cxn ang="0">
                  <a:pos x="0" y="0"/>
                </a:cxn>
                <a:cxn ang="0">
                  <a:pos x="176" y="0"/>
                </a:cxn>
                <a:cxn ang="0">
                  <a:pos x="174" y="22"/>
                </a:cxn>
                <a:cxn ang="0">
                  <a:pos x="62" y="22"/>
                </a:cxn>
                <a:cxn ang="0">
                  <a:pos x="174" y="68"/>
                </a:cxn>
                <a:cxn ang="0">
                  <a:pos x="196" y="45"/>
                </a:cxn>
                <a:cxn ang="0">
                  <a:pos x="174" y="22"/>
                </a:cxn>
                <a:cxn ang="0">
                  <a:pos x="174" y="92"/>
                </a:cxn>
                <a:cxn ang="0">
                  <a:pos x="62" y="138"/>
                </a:cxn>
                <a:cxn ang="0">
                  <a:pos x="174" y="138"/>
                </a:cxn>
                <a:cxn ang="0">
                  <a:pos x="196" y="115"/>
                </a:cxn>
                <a:cxn ang="0">
                  <a:pos x="174" y="92"/>
                </a:cxn>
              </a:cxnLst>
              <a:rect l="0" t="0" r="r" b="b"/>
              <a:pathLst>
                <a:path w="221" h="161">
                  <a:moveTo>
                    <a:pt x="176" y="0"/>
                  </a:moveTo>
                  <a:cubicBezTo>
                    <a:pt x="201" y="0"/>
                    <a:pt x="221" y="20"/>
                    <a:pt x="221" y="45"/>
                  </a:cubicBezTo>
                  <a:cubicBezTo>
                    <a:pt x="221" y="59"/>
                    <a:pt x="215" y="72"/>
                    <a:pt x="205" y="80"/>
                  </a:cubicBezTo>
                  <a:cubicBezTo>
                    <a:pt x="215" y="88"/>
                    <a:pt x="221" y="101"/>
                    <a:pt x="221" y="115"/>
                  </a:cubicBezTo>
                  <a:cubicBezTo>
                    <a:pt x="221" y="140"/>
                    <a:pt x="201" y="161"/>
                    <a:pt x="176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5" y="115"/>
                    <a:pt x="88" y="92"/>
                    <a:pt x="121" y="80"/>
                  </a:cubicBezTo>
                  <a:cubicBezTo>
                    <a:pt x="88" y="68"/>
                    <a:pt x="45" y="45"/>
                    <a:pt x="0" y="0"/>
                  </a:cubicBezTo>
                  <a:lnTo>
                    <a:pt x="176" y="0"/>
                  </a:lnTo>
                  <a:close/>
                  <a:moveTo>
                    <a:pt x="174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114" y="59"/>
                    <a:pt x="149" y="68"/>
                    <a:pt x="174" y="68"/>
                  </a:cubicBezTo>
                  <a:cubicBezTo>
                    <a:pt x="186" y="68"/>
                    <a:pt x="196" y="58"/>
                    <a:pt x="196" y="45"/>
                  </a:cubicBezTo>
                  <a:cubicBezTo>
                    <a:pt x="196" y="32"/>
                    <a:pt x="186" y="22"/>
                    <a:pt x="174" y="22"/>
                  </a:cubicBezTo>
                  <a:close/>
                  <a:moveTo>
                    <a:pt x="174" y="92"/>
                  </a:moveTo>
                  <a:cubicBezTo>
                    <a:pt x="149" y="92"/>
                    <a:pt x="114" y="101"/>
                    <a:pt x="62" y="138"/>
                  </a:cubicBezTo>
                  <a:cubicBezTo>
                    <a:pt x="174" y="138"/>
                    <a:pt x="174" y="138"/>
                    <a:pt x="174" y="138"/>
                  </a:cubicBezTo>
                  <a:cubicBezTo>
                    <a:pt x="186" y="138"/>
                    <a:pt x="196" y="128"/>
                    <a:pt x="196" y="115"/>
                  </a:cubicBezTo>
                  <a:cubicBezTo>
                    <a:pt x="196" y="103"/>
                    <a:pt x="186" y="92"/>
                    <a:pt x="174" y="9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 userDrawn="1"/>
          </p:nvSpPr>
          <p:spPr bwMode="auto">
            <a:xfrm>
              <a:off x="5351" y="547"/>
              <a:ext cx="25" cy="25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6" y="16"/>
                </a:cxn>
                <a:cxn ang="0">
                  <a:pos x="9" y="19"/>
                </a:cxn>
                <a:cxn ang="0">
                  <a:pos x="2" y="16"/>
                </a:cxn>
                <a:cxn ang="0">
                  <a:pos x="0" y="9"/>
                </a:cxn>
                <a:cxn ang="0">
                  <a:pos x="2" y="2"/>
                </a:cxn>
                <a:cxn ang="0">
                  <a:pos x="9" y="0"/>
                </a:cxn>
                <a:cxn ang="0">
                  <a:pos x="16" y="2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5" y="3"/>
                </a:cxn>
                <a:cxn ang="0">
                  <a:pos x="9" y="1"/>
                </a:cxn>
                <a:cxn ang="0">
                  <a:pos x="3" y="3"/>
                </a:cxn>
                <a:cxn ang="0">
                  <a:pos x="1" y="9"/>
                </a:cxn>
                <a:cxn ang="0">
                  <a:pos x="3" y="15"/>
                </a:cxn>
                <a:cxn ang="0">
                  <a:pos x="9" y="17"/>
                </a:cxn>
                <a:cxn ang="0">
                  <a:pos x="15" y="15"/>
                </a:cxn>
                <a:cxn ang="0">
                  <a:pos x="17" y="9"/>
                </a:cxn>
                <a:cxn ang="0">
                  <a:pos x="14" y="15"/>
                </a:cxn>
                <a:cxn ang="0">
                  <a:pos x="12" y="15"/>
                </a:cxn>
                <a:cxn ang="0">
                  <a:pos x="10" y="10"/>
                </a:cxn>
                <a:cxn ang="0">
                  <a:pos x="7" y="10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4"/>
                </a:cxn>
                <a:cxn ang="0">
                  <a:pos x="10" y="4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11" y="10"/>
                </a:cxn>
                <a:cxn ang="0">
                  <a:pos x="14" y="15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11" y="8"/>
                </a:cxn>
                <a:cxn ang="0">
                  <a:pos x="12" y="7"/>
                </a:cxn>
                <a:cxn ang="0">
                  <a:pos x="11" y="5"/>
                </a:cxn>
                <a:cxn ang="0">
                  <a:pos x="10" y="5"/>
                </a:cxn>
                <a:cxn ang="0">
                  <a:pos x="7" y="5"/>
                </a:cxn>
                <a:cxn ang="0">
                  <a:pos x="7" y="9"/>
                </a:cxn>
              </a:cxnLst>
              <a:rect l="0" t="0" r="r" b="b"/>
              <a:pathLst>
                <a:path w="19" h="19">
                  <a:moveTo>
                    <a:pt x="19" y="9"/>
                  </a:moveTo>
                  <a:cubicBezTo>
                    <a:pt x="19" y="12"/>
                    <a:pt x="18" y="14"/>
                    <a:pt x="16" y="16"/>
                  </a:cubicBezTo>
                  <a:cubicBezTo>
                    <a:pt x="14" y="18"/>
                    <a:pt x="12" y="19"/>
                    <a:pt x="9" y="19"/>
                  </a:cubicBezTo>
                  <a:cubicBezTo>
                    <a:pt x="6" y="19"/>
                    <a:pt x="4" y="18"/>
                    <a:pt x="2" y="16"/>
                  </a:cubicBezTo>
                  <a:cubicBezTo>
                    <a:pt x="0" y="14"/>
                    <a:pt x="0" y="12"/>
                    <a:pt x="0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8" y="4"/>
                    <a:pt x="19" y="7"/>
                    <a:pt x="19" y="9"/>
                  </a:cubicBezTo>
                  <a:moveTo>
                    <a:pt x="17" y="9"/>
                  </a:moveTo>
                  <a:cubicBezTo>
                    <a:pt x="17" y="7"/>
                    <a:pt x="17" y="5"/>
                    <a:pt x="15" y="3"/>
                  </a:cubicBezTo>
                  <a:cubicBezTo>
                    <a:pt x="13" y="2"/>
                    <a:pt x="11" y="1"/>
                    <a:pt x="9" y="1"/>
                  </a:cubicBezTo>
                  <a:cubicBezTo>
                    <a:pt x="7" y="1"/>
                    <a:pt x="5" y="2"/>
                    <a:pt x="3" y="3"/>
                  </a:cubicBezTo>
                  <a:cubicBezTo>
                    <a:pt x="2" y="5"/>
                    <a:pt x="1" y="7"/>
                    <a:pt x="1" y="9"/>
                  </a:cubicBezTo>
                  <a:cubicBezTo>
                    <a:pt x="1" y="11"/>
                    <a:pt x="2" y="13"/>
                    <a:pt x="3" y="15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3" y="17"/>
                    <a:pt x="15" y="15"/>
                  </a:cubicBezTo>
                  <a:cubicBezTo>
                    <a:pt x="17" y="13"/>
                    <a:pt x="17" y="11"/>
                    <a:pt x="17" y="9"/>
                  </a:cubicBezTo>
                  <a:moveTo>
                    <a:pt x="14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7"/>
                    <a:pt x="13" y="8"/>
                    <a:pt x="13" y="8"/>
                  </a:cubicBezTo>
                  <a:cubicBezTo>
                    <a:pt x="13" y="9"/>
                    <a:pt x="12" y="9"/>
                    <a:pt x="11" y="10"/>
                  </a:cubicBezTo>
                  <a:lnTo>
                    <a:pt x="14" y="15"/>
                  </a:lnTo>
                  <a:close/>
                  <a:moveTo>
                    <a:pt x="7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2" y="6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396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54" y="909775"/>
            <a:ext cx="7967935" cy="384721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54" y="505438"/>
            <a:ext cx="7967935" cy="45858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30366" y="1345676"/>
            <a:ext cx="7969123" cy="17963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0C242768-D917-4C07-96AA-C09FA7A563B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716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54" y="913501"/>
            <a:ext cx="7967935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lnSpc>
                <a:spcPts val="1800"/>
              </a:lnSpc>
              <a:spcBef>
                <a:spcPts val="600"/>
              </a:spcBef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54" y="505438"/>
            <a:ext cx="7967935" cy="45858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00404" y="1473201"/>
            <a:ext cx="5753595" cy="14434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2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  <a:defRPr lang="en-US" sz="1600" kern="1200" spc="-1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5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6C5FBBB6-8927-419A-BEAC-F23E354B29FF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0072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40" y="918317"/>
            <a:ext cx="8084636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40" y="505438"/>
            <a:ext cx="808463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30352" y="1345668"/>
            <a:ext cx="3871786" cy="21472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1"/>
          </p:nvPr>
        </p:nvSpPr>
        <p:spPr>
          <a:xfrm>
            <a:off x="4744390" y="1345668"/>
            <a:ext cx="3871786" cy="21472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B2587244-7F3E-4496-9855-3FF05CF10B40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5867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head (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40" y="505438"/>
            <a:ext cx="808463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40" y="918317"/>
            <a:ext cx="8084636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530352" y="1345669"/>
            <a:ext cx="3871786" cy="21472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E84072B1-F57D-4AB0-A284-A1DACF91D854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0801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 w/ Header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" y="874720"/>
            <a:ext cx="3200399" cy="3402013"/>
          </a:xfrm>
          <a:prstGeom prst="rect">
            <a:avLst/>
          </a:prstGeom>
        </p:spPr>
        <p:txBody>
          <a:bodyPr vert="horz" wrap="square" lIns="91440" tIns="91440" rIns="91440" bIns="91440" rtlCol="0" anchor="ctr" anchorCtr="1">
            <a:noAutofit/>
          </a:bodyPr>
          <a:lstStyle>
            <a:lvl1pPr algn="ctr"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itchFamily="34" charset="0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543" y="2232549"/>
            <a:ext cx="5348378" cy="686342"/>
          </a:xfrm>
          <a:prstGeom prst="rect">
            <a:avLst/>
          </a:prstGeom>
        </p:spPr>
        <p:txBody>
          <a:bodyPr vert="horz" wrap="square" lIns="91440" tIns="182880" rIns="91440" bIns="9144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 lang="en-US" sz="28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66688"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Font typeface="Wingdings" pitchFamily="2" charset="2"/>
              <a:buChar char="§"/>
              <a:defRPr lang="en-US" sz="3200" kern="1200" spc="-1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  <a:defRPr lang="en-US" sz="3200" kern="1200" spc="-1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  <a:defRPr lang="en-US" sz="3200" kern="1200" spc="-1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  <a:defRPr lang="en-US" sz="3200" kern="1200" spc="-1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9F67D1EE-E285-4567-A2CA-691EDDE76254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7368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473206"/>
            <a:ext cx="9144000" cy="2803525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943602" y="1473200"/>
            <a:ext cx="2555875" cy="79406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30358" y="1526651"/>
            <a:ext cx="5175123" cy="17963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40" y="505438"/>
            <a:ext cx="808463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40" y="918317"/>
            <a:ext cx="8084636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35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D4CF671B-3C08-4AB6-BDE7-E5E0EC6E8EEB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4341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40" y="505438"/>
            <a:ext cx="808463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40" y="918317"/>
            <a:ext cx="8084636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32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3C074452-389C-4B0B-82D4-779F1FC3248C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578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0031" y="1258331"/>
            <a:ext cx="8200232" cy="472437"/>
          </a:xfrm>
        </p:spPr>
        <p:txBody>
          <a:bodyPr/>
          <a:lstStyle>
            <a:lvl1pPr>
              <a:lnSpc>
                <a:spcPct val="950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Chapter Slide Head</a:t>
            </a:r>
            <a:endParaRPr lang="en-US" dirty="0"/>
          </a:p>
        </p:txBody>
      </p:sp>
      <p:sp>
        <p:nvSpPr>
          <p:cNvPr id="6" name="Rectangle 35"/>
          <p:cNvSpPr>
            <a:spLocks noChangeArrowheads="1"/>
          </p:cNvSpPr>
          <p:nvPr userDrawn="1"/>
        </p:nvSpPr>
        <p:spPr bwMode="gray">
          <a:xfrm>
            <a:off x="8507413" y="2195352"/>
            <a:ext cx="636591" cy="2457646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 bwMode="gray">
          <a:xfrm>
            <a:off x="1" y="2196129"/>
            <a:ext cx="8450262" cy="2456834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252644" y="1692892"/>
            <a:ext cx="8197619" cy="311743"/>
          </a:xfrm>
        </p:spPr>
        <p:txBody>
          <a:bodyPr anchor="t"/>
          <a:lstStyle>
            <a:lvl1pPr marL="0" indent="0">
              <a:lnSpc>
                <a:spcPct val="95000"/>
              </a:lnSpc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14" name="Group 13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7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377877D7-B800-44B8-8AE7-EC92BD052ED7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49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3DCD002B-D210-4E55-9633-D0B35F2DD429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0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11113"/>
            <a:ext cx="91694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470" y="3875523"/>
            <a:ext cx="8000019" cy="78483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75000"/>
              </a:lnSpc>
              <a:spcBef>
                <a:spcPct val="0"/>
              </a:spcBef>
              <a:defRPr lang="en-US" sz="6000" kern="1200" spc="-10" baseline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6705600" y="860425"/>
            <a:ext cx="1830388" cy="438150"/>
            <a:chOff x="4224" y="548"/>
            <a:chExt cx="1153" cy="276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224" y="548"/>
              <a:ext cx="1153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4582" y="693"/>
              <a:ext cx="97" cy="130"/>
            </a:xfrm>
            <a:custGeom>
              <a:avLst/>
              <a:gdLst/>
              <a:ahLst/>
              <a:cxnLst>
                <a:cxn ang="0">
                  <a:pos x="65" y="87"/>
                </a:cxn>
                <a:cxn ang="0">
                  <a:pos x="38" y="99"/>
                </a:cxn>
                <a:cxn ang="0">
                  <a:pos x="12" y="87"/>
                </a:cxn>
                <a:cxn ang="0">
                  <a:pos x="0" y="49"/>
                </a:cxn>
                <a:cxn ang="0">
                  <a:pos x="39" y="0"/>
                </a:cxn>
                <a:cxn ang="0">
                  <a:pos x="74" y="34"/>
                </a:cxn>
                <a:cxn ang="0">
                  <a:pos x="58" y="36"/>
                </a:cxn>
                <a:cxn ang="0">
                  <a:pos x="53" y="21"/>
                </a:cxn>
                <a:cxn ang="0">
                  <a:pos x="39" y="14"/>
                </a:cxn>
                <a:cxn ang="0">
                  <a:pos x="19" y="49"/>
                </a:cxn>
                <a:cxn ang="0">
                  <a:pos x="40" y="84"/>
                </a:cxn>
                <a:cxn ang="0">
                  <a:pos x="58" y="64"/>
                </a:cxn>
                <a:cxn ang="0">
                  <a:pos x="74" y="66"/>
                </a:cxn>
                <a:cxn ang="0">
                  <a:pos x="65" y="87"/>
                </a:cxn>
              </a:cxnLst>
              <a:rect l="0" t="0" r="r" b="b"/>
              <a:pathLst>
                <a:path w="74" h="99">
                  <a:moveTo>
                    <a:pt x="65" y="87"/>
                  </a:moveTo>
                  <a:cubicBezTo>
                    <a:pt x="58" y="95"/>
                    <a:pt x="50" y="99"/>
                    <a:pt x="38" y="99"/>
                  </a:cubicBezTo>
                  <a:cubicBezTo>
                    <a:pt x="27" y="99"/>
                    <a:pt x="18" y="95"/>
                    <a:pt x="12" y="87"/>
                  </a:cubicBezTo>
                  <a:cubicBezTo>
                    <a:pt x="4" y="77"/>
                    <a:pt x="0" y="64"/>
                    <a:pt x="0" y="49"/>
                  </a:cubicBezTo>
                  <a:cubicBezTo>
                    <a:pt x="0" y="20"/>
                    <a:pt x="15" y="0"/>
                    <a:pt x="39" y="0"/>
                  </a:cubicBezTo>
                  <a:cubicBezTo>
                    <a:pt x="58" y="0"/>
                    <a:pt x="71" y="12"/>
                    <a:pt x="74" y="3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6" y="27"/>
                    <a:pt x="56" y="25"/>
                    <a:pt x="53" y="21"/>
                  </a:cubicBezTo>
                  <a:cubicBezTo>
                    <a:pt x="50" y="17"/>
                    <a:pt x="45" y="14"/>
                    <a:pt x="39" y="14"/>
                  </a:cubicBezTo>
                  <a:cubicBezTo>
                    <a:pt x="26" y="14"/>
                    <a:pt x="19" y="27"/>
                    <a:pt x="19" y="49"/>
                  </a:cubicBezTo>
                  <a:cubicBezTo>
                    <a:pt x="19" y="71"/>
                    <a:pt x="27" y="84"/>
                    <a:pt x="40" y="84"/>
                  </a:cubicBezTo>
                  <a:cubicBezTo>
                    <a:pt x="50" y="84"/>
                    <a:pt x="57" y="76"/>
                    <a:pt x="58" y="64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3" y="77"/>
                    <a:pt x="71" y="81"/>
                    <a:pt x="65" y="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689" y="695"/>
              <a:ext cx="110" cy="125"/>
            </a:xfrm>
            <a:custGeom>
              <a:avLst/>
              <a:gdLst/>
              <a:ahLst/>
              <a:cxnLst>
                <a:cxn ang="0">
                  <a:pos x="86" y="125"/>
                </a:cxn>
                <a:cxn ang="0">
                  <a:pos x="76" y="96"/>
                </a:cxn>
                <a:cxn ang="0">
                  <a:pos x="29" y="96"/>
                </a:cxn>
                <a:cxn ang="0">
                  <a:pos x="20" y="125"/>
                </a:cxn>
                <a:cxn ang="0">
                  <a:pos x="0" y="125"/>
                </a:cxn>
                <a:cxn ang="0">
                  <a:pos x="40" y="0"/>
                </a:cxn>
                <a:cxn ang="0">
                  <a:pos x="68" y="0"/>
                </a:cxn>
                <a:cxn ang="0">
                  <a:pos x="110" y="125"/>
                </a:cxn>
                <a:cxn ang="0">
                  <a:pos x="86" y="125"/>
                </a:cxn>
                <a:cxn ang="0">
                  <a:pos x="52" y="23"/>
                </a:cxn>
                <a:cxn ang="0">
                  <a:pos x="35" y="78"/>
                </a:cxn>
                <a:cxn ang="0">
                  <a:pos x="70" y="78"/>
                </a:cxn>
                <a:cxn ang="0">
                  <a:pos x="52" y="23"/>
                </a:cxn>
              </a:cxnLst>
              <a:rect l="0" t="0" r="r" b="b"/>
              <a:pathLst>
                <a:path w="110" h="125">
                  <a:moveTo>
                    <a:pt x="86" y="125"/>
                  </a:moveTo>
                  <a:lnTo>
                    <a:pt x="76" y="96"/>
                  </a:lnTo>
                  <a:lnTo>
                    <a:pt x="29" y="96"/>
                  </a:lnTo>
                  <a:lnTo>
                    <a:pt x="20" y="125"/>
                  </a:lnTo>
                  <a:lnTo>
                    <a:pt x="0" y="125"/>
                  </a:lnTo>
                  <a:lnTo>
                    <a:pt x="40" y="0"/>
                  </a:lnTo>
                  <a:lnTo>
                    <a:pt x="68" y="0"/>
                  </a:lnTo>
                  <a:lnTo>
                    <a:pt x="110" y="125"/>
                  </a:lnTo>
                  <a:lnTo>
                    <a:pt x="86" y="125"/>
                  </a:lnTo>
                  <a:close/>
                  <a:moveTo>
                    <a:pt x="52" y="23"/>
                  </a:moveTo>
                  <a:lnTo>
                    <a:pt x="35" y="78"/>
                  </a:lnTo>
                  <a:lnTo>
                    <a:pt x="70" y="78"/>
                  </a:lnTo>
                  <a:lnTo>
                    <a:pt x="52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4817" y="695"/>
              <a:ext cx="101" cy="125"/>
            </a:xfrm>
            <a:custGeom>
              <a:avLst/>
              <a:gdLst/>
              <a:ahLst/>
              <a:cxnLst>
                <a:cxn ang="0">
                  <a:pos x="31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35" y="0"/>
                </a:cxn>
                <a:cxn ang="0">
                  <a:pos x="78" y="47"/>
                </a:cxn>
                <a:cxn ang="0">
                  <a:pos x="31" y="95"/>
                </a:cxn>
                <a:cxn ang="0">
                  <a:pos x="34" y="13"/>
                </a:cxn>
                <a:cxn ang="0">
                  <a:pos x="17" y="13"/>
                </a:cxn>
                <a:cxn ang="0">
                  <a:pos x="17" y="81"/>
                </a:cxn>
                <a:cxn ang="0">
                  <a:pos x="32" y="81"/>
                </a:cxn>
                <a:cxn ang="0">
                  <a:pos x="59" y="47"/>
                </a:cxn>
                <a:cxn ang="0">
                  <a:pos x="34" y="13"/>
                </a:cxn>
              </a:cxnLst>
              <a:rect l="0" t="0" r="r" b="b"/>
              <a:pathLst>
                <a:path w="78" h="95">
                  <a:moveTo>
                    <a:pt x="31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60" y="0"/>
                    <a:pt x="78" y="19"/>
                    <a:pt x="78" y="47"/>
                  </a:cubicBezTo>
                  <a:cubicBezTo>
                    <a:pt x="78" y="77"/>
                    <a:pt x="59" y="95"/>
                    <a:pt x="31" y="95"/>
                  </a:cubicBezTo>
                  <a:close/>
                  <a:moveTo>
                    <a:pt x="34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48" y="81"/>
                    <a:pt x="59" y="68"/>
                    <a:pt x="59" y="47"/>
                  </a:cubicBezTo>
                  <a:cubicBezTo>
                    <a:pt x="59" y="27"/>
                    <a:pt x="48" y="13"/>
                    <a:pt x="34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4942" y="695"/>
              <a:ext cx="81" cy="125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0" y="0"/>
                </a:cxn>
                <a:cxn ang="0">
                  <a:pos x="79" y="0"/>
                </a:cxn>
                <a:cxn ang="0">
                  <a:pos x="79" y="19"/>
                </a:cxn>
                <a:cxn ang="0">
                  <a:pos x="22" y="19"/>
                </a:cxn>
                <a:cxn ang="0">
                  <a:pos x="22" y="53"/>
                </a:cxn>
                <a:cxn ang="0">
                  <a:pos x="69" y="53"/>
                </a:cxn>
                <a:cxn ang="0">
                  <a:pos x="69" y="71"/>
                </a:cxn>
                <a:cxn ang="0">
                  <a:pos x="22" y="71"/>
                </a:cxn>
                <a:cxn ang="0">
                  <a:pos x="22" y="105"/>
                </a:cxn>
                <a:cxn ang="0">
                  <a:pos x="81" y="105"/>
                </a:cxn>
                <a:cxn ang="0">
                  <a:pos x="81" y="125"/>
                </a:cxn>
                <a:cxn ang="0">
                  <a:pos x="0" y="125"/>
                </a:cxn>
              </a:cxnLst>
              <a:rect l="0" t="0" r="r" b="b"/>
              <a:pathLst>
                <a:path w="81" h="125">
                  <a:moveTo>
                    <a:pt x="0" y="125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19"/>
                  </a:lnTo>
                  <a:lnTo>
                    <a:pt x="22" y="19"/>
                  </a:lnTo>
                  <a:lnTo>
                    <a:pt x="22" y="53"/>
                  </a:lnTo>
                  <a:lnTo>
                    <a:pt x="69" y="53"/>
                  </a:lnTo>
                  <a:lnTo>
                    <a:pt x="69" y="71"/>
                  </a:lnTo>
                  <a:lnTo>
                    <a:pt x="22" y="71"/>
                  </a:lnTo>
                  <a:lnTo>
                    <a:pt x="22" y="105"/>
                  </a:lnTo>
                  <a:lnTo>
                    <a:pt x="81" y="105"/>
                  </a:lnTo>
                  <a:lnTo>
                    <a:pt x="81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4225" y="695"/>
              <a:ext cx="93" cy="125"/>
            </a:xfrm>
            <a:custGeom>
              <a:avLst/>
              <a:gdLst/>
              <a:ahLst/>
              <a:cxnLst>
                <a:cxn ang="0">
                  <a:pos x="42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58" y="5"/>
                </a:cxn>
                <a:cxn ang="0">
                  <a:pos x="66" y="15"/>
                </a:cxn>
                <a:cxn ang="0">
                  <a:pos x="68" y="24"/>
                </a:cxn>
                <a:cxn ang="0">
                  <a:pos x="51" y="46"/>
                </a:cxn>
                <a:cxn ang="0">
                  <a:pos x="62" y="50"/>
                </a:cxn>
                <a:cxn ang="0">
                  <a:pos x="71" y="69"/>
                </a:cxn>
                <a:cxn ang="0">
                  <a:pos x="42" y="95"/>
                </a:cxn>
                <a:cxn ang="0">
                  <a:pos x="37" y="13"/>
                </a:cxn>
                <a:cxn ang="0">
                  <a:pos x="17" y="13"/>
                </a:cxn>
                <a:cxn ang="0">
                  <a:pos x="17" y="40"/>
                </a:cxn>
                <a:cxn ang="0">
                  <a:pos x="37" y="40"/>
                </a:cxn>
                <a:cxn ang="0">
                  <a:pos x="51" y="26"/>
                </a:cxn>
                <a:cxn ang="0">
                  <a:pos x="37" y="13"/>
                </a:cxn>
                <a:cxn ang="0">
                  <a:pos x="39" y="53"/>
                </a:cxn>
                <a:cxn ang="0">
                  <a:pos x="17" y="53"/>
                </a:cxn>
                <a:cxn ang="0">
                  <a:pos x="17" y="81"/>
                </a:cxn>
                <a:cxn ang="0">
                  <a:pos x="39" y="81"/>
                </a:cxn>
                <a:cxn ang="0">
                  <a:pos x="54" y="67"/>
                </a:cxn>
                <a:cxn ang="0">
                  <a:pos x="39" y="53"/>
                </a:cxn>
              </a:cxnLst>
              <a:rect l="0" t="0" r="r" b="b"/>
              <a:pathLst>
                <a:path w="71" h="95">
                  <a:moveTo>
                    <a:pt x="42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8" y="0"/>
                    <a:pt x="53" y="1"/>
                    <a:pt x="58" y="5"/>
                  </a:cubicBezTo>
                  <a:cubicBezTo>
                    <a:pt x="62" y="7"/>
                    <a:pt x="65" y="11"/>
                    <a:pt x="66" y="15"/>
                  </a:cubicBezTo>
                  <a:cubicBezTo>
                    <a:pt x="68" y="18"/>
                    <a:pt x="68" y="21"/>
                    <a:pt x="68" y="24"/>
                  </a:cubicBezTo>
                  <a:cubicBezTo>
                    <a:pt x="68" y="35"/>
                    <a:pt x="62" y="43"/>
                    <a:pt x="51" y="46"/>
                  </a:cubicBezTo>
                  <a:cubicBezTo>
                    <a:pt x="57" y="47"/>
                    <a:pt x="59" y="48"/>
                    <a:pt x="62" y="50"/>
                  </a:cubicBezTo>
                  <a:cubicBezTo>
                    <a:pt x="68" y="55"/>
                    <a:pt x="71" y="61"/>
                    <a:pt x="71" y="69"/>
                  </a:cubicBezTo>
                  <a:cubicBezTo>
                    <a:pt x="71" y="85"/>
                    <a:pt x="60" y="95"/>
                    <a:pt x="42" y="95"/>
                  </a:cubicBezTo>
                  <a:close/>
                  <a:moveTo>
                    <a:pt x="3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46" y="40"/>
                    <a:pt x="51" y="34"/>
                    <a:pt x="51" y="26"/>
                  </a:cubicBezTo>
                  <a:cubicBezTo>
                    <a:pt x="51" y="18"/>
                    <a:pt x="46" y="13"/>
                    <a:pt x="37" y="13"/>
                  </a:cubicBezTo>
                  <a:close/>
                  <a:moveTo>
                    <a:pt x="3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8" y="81"/>
                    <a:pt x="54" y="76"/>
                    <a:pt x="54" y="67"/>
                  </a:cubicBezTo>
                  <a:cubicBezTo>
                    <a:pt x="54" y="59"/>
                    <a:pt x="48" y="53"/>
                    <a:pt x="39" y="5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4344" y="695"/>
              <a:ext cx="96" cy="125"/>
            </a:xfrm>
            <a:custGeom>
              <a:avLst/>
              <a:gdLst/>
              <a:ahLst/>
              <a:cxnLst>
                <a:cxn ang="0">
                  <a:pos x="57" y="53"/>
                </a:cxn>
                <a:cxn ang="0">
                  <a:pos x="74" y="95"/>
                </a:cxn>
                <a:cxn ang="0">
                  <a:pos x="56" y="95"/>
                </a:cxn>
                <a:cxn ang="0">
                  <a:pos x="41" y="56"/>
                </a:cxn>
                <a:cxn ang="0">
                  <a:pos x="17" y="56"/>
                </a:cxn>
                <a:cxn ang="0">
                  <a:pos x="17" y="95"/>
                </a:cxn>
                <a:cxn ang="0">
                  <a:pos x="0" y="95"/>
                </a:cxn>
                <a:cxn ang="0">
                  <a:pos x="0" y="0"/>
                </a:cxn>
                <a:cxn ang="0">
                  <a:pos x="41" y="0"/>
                </a:cxn>
                <a:cxn ang="0">
                  <a:pos x="74" y="28"/>
                </a:cxn>
                <a:cxn ang="0">
                  <a:pos x="57" y="53"/>
                </a:cxn>
                <a:cxn ang="0">
                  <a:pos x="39" y="13"/>
                </a:cxn>
                <a:cxn ang="0">
                  <a:pos x="17" y="13"/>
                </a:cxn>
                <a:cxn ang="0">
                  <a:pos x="17" y="42"/>
                </a:cxn>
                <a:cxn ang="0">
                  <a:pos x="38" y="42"/>
                </a:cxn>
                <a:cxn ang="0">
                  <a:pos x="56" y="28"/>
                </a:cxn>
                <a:cxn ang="0">
                  <a:pos x="39" y="13"/>
                </a:cxn>
              </a:cxnLst>
              <a:rect l="0" t="0" r="r" b="b"/>
              <a:pathLst>
                <a:path w="74" h="95">
                  <a:moveTo>
                    <a:pt x="57" y="53"/>
                  </a:moveTo>
                  <a:cubicBezTo>
                    <a:pt x="74" y="95"/>
                    <a:pt x="74" y="95"/>
                    <a:pt x="74" y="95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2" y="0"/>
                    <a:pt x="74" y="10"/>
                    <a:pt x="74" y="28"/>
                  </a:cubicBezTo>
                  <a:cubicBezTo>
                    <a:pt x="74" y="40"/>
                    <a:pt x="69" y="48"/>
                    <a:pt x="57" y="53"/>
                  </a:cubicBezTo>
                  <a:close/>
                  <a:moveTo>
                    <a:pt x="39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50" y="42"/>
                    <a:pt x="56" y="37"/>
                    <a:pt x="56" y="28"/>
                  </a:cubicBezTo>
                  <a:cubicBezTo>
                    <a:pt x="56" y="19"/>
                    <a:pt x="50" y="13"/>
                    <a:pt x="39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4458" y="693"/>
              <a:ext cx="106" cy="130"/>
            </a:xfrm>
            <a:custGeom>
              <a:avLst/>
              <a:gdLst/>
              <a:ahLst/>
              <a:cxnLst>
                <a:cxn ang="0">
                  <a:pos x="40" y="99"/>
                </a:cxn>
                <a:cxn ang="0">
                  <a:pos x="0" y="49"/>
                </a:cxn>
                <a:cxn ang="0">
                  <a:pos x="41" y="0"/>
                </a:cxn>
                <a:cxn ang="0">
                  <a:pos x="81" y="50"/>
                </a:cxn>
                <a:cxn ang="0">
                  <a:pos x="40" y="99"/>
                </a:cxn>
                <a:cxn ang="0">
                  <a:pos x="41" y="14"/>
                </a:cxn>
                <a:cxn ang="0">
                  <a:pos x="19" y="50"/>
                </a:cxn>
                <a:cxn ang="0">
                  <a:pos x="40" y="85"/>
                </a:cxn>
                <a:cxn ang="0">
                  <a:pos x="58" y="74"/>
                </a:cxn>
                <a:cxn ang="0">
                  <a:pos x="63" y="50"/>
                </a:cxn>
                <a:cxn ang="0">
                  <a:pos x="41" y="14"/>
                </a:cxn>
              </a:cxnLst>
              <a:rect l="0" t="0" r="r" b="b"/>
              <a:pathLst>
                <a:path w="81" h="99">
                  <a:moveTo>
                    <a:pt x="40" y="99"/>
                  </a:moveTo>
                  <a:cubicBezTo>
                    <a:pt x="16" y="99"/>
                    <a:pt x="0" y="79"/>
                    <a:pt x="0" y="49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5" y="0"/>
                    <a:pt x="81" y="20"/>
                    <a:pt x="81" y="50"/>
                  </a:cubicBezTo>
                  <a:cubicBezTo>
                    <a:pt x="81" y="79"/>
                    <a:pt x="65" y="99"/>
                    <a:pt x="40" y="99"/>
                  </a:cubicBezTo>
                  <a:close/>
                  <a:moveTo>
                    <a:pt x="41" y="14"/>
                  </a:moveTo>
                  <a:cubicBezTo>
                    <a:pt x="26" y="14"/>
                    <a:pt x="19" y="26"/>
                    <a:pt x="19" y="50"/>
                  </a:cubicBezTo>
                  <a:cubicBezTo>
                    <a:pt x="19" y="72"/>
                    <a:pt x="26" y="85"/>
                    <a:pt x="40" y="85"/>
                  </a:cubicBezTo>
                  <a:cubicBezTo>
                    <a:pt x="48" y="85"/>
                    <a:pt x="55" y="80"/>
                    <a:pt x="58" y="74"/>
                  </a:cubicBezTo>
                  <a:cubicBezTo>
                    <a:pt x="61" y="68"/>
                    <a:pt x="63" y="60"/>
                    <a:pt x="63" y="50"/>
                  </a:cubicBezTo>
                  <a:cubicBezTo>
                    <a:pt x="63" y="27"/>
                    <a:pt x="55" y="14"/>
                    <a:pt x="41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5063" y="547"/>
              <a:ext cx="288" cy="211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221" y="45"/>
                </a:cxn>
                <a:cxn ang="0">
                  <a:pos x="205" y="80"/>
                </a:cxn>
                <a:cxn ang="0">
                  <a:pos x="221" y="115"/>
                </a:cxn>
                <a:cxn ang="0">
                  <a:pos x="176" y="161"/>
                </a:cxn>
                <a:cxn ang="0">
                  <a:pos x="0" y="161"/>
                </a:cxn>
                <a:cxn ang="0">
                  <a:pos x="121" y="80"/>
                </a:cxn>
                <a:cxn ang="0">
                  <a:pos x="0" y="0"/>
                </a:cxn>
                <a:cxn ang="0">
                  <a:pos x="176" y="0"/>
                </a:cxn>
                <a:cxn ang="0">
                  <a:pos x="174" y="22"/>
                </a:cxn>
                <a:cxn ang="0">
                  <a:pos x="62" y="22"/>
                </a:cxn>
                <a:cxn ang="0">
                  <a:pos x="174" y="68"/>
                </a:cxn>
                <a:cxn ang="0">
                  <a:pos x="196" y="45"/>
                </a:cxn>
                <a:cxn ang="0">
                  <a:pos x="174" y="22"/>
                </a:cxn>
                <a:cxn ang="0">
                  <a:pos x="174" y="92"/>
                </a:cxn>
                <a:cxn ang="0">
                  <a:pos x="62" y="138"/>
                </a:cxn>
                <a:cxn ang="0">
                  <a:pos x="174" y="138"/>
                </a:cxn>
                <a:cxn ang="0">
                  <a:pos x="196" y="115"/>
                </a:cxn>
                <a:cxn ang="0">
                  <a:pos x="174" y="92"/>
                </a:cxn>
              </a:cxnLst>
              <a:rect l="0" t="0" r="r" b="b"/>
              <a:pathLst>
                <a:path w="221" h="161">
                  <a:moveTo>
                    <a:pt x="176" y="0"/>
                  </a:moveTo>
                  <a:cubicBezTo>
                    <a:pt x="201" y="0"/>
                    <a:pt x="221" y="20"/>
                    <a:pt x="221" y="45"/>
                  </a:cubicBezTo>
                  <a:cubicBezTo>
                    <a:pt x="221" y="59"/>
                    <a:pt x="215" y="72"/>
                    <a:pt x="205" y="80"/>
                  </a:cubicBezTo>
                  <a:cubicBezTo>
                    <a:pt x="215" y="88"/>
                    <a:pt x="221" y="101"/>
                    <a:pt x="221" y="115"/>
                  </a:cubicBezTo>
                  <a:cubicBezTo>
                    <a:pt x="221" y="140"/>
                    <a:pt x="201" y="161"/>
                    <a:pt x="176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5" y="115"/>
                    <a:pt x="88" y="92"/>
                    <a:pt x="121" y="80"/>
                  </a:cubicBezTo>
                  <a:cubicBezTo>
                    <a:pt x="88" y="68"/>
                    <a:pt x="45" y="45"/>
                    <a:pt x="0" y="0"/>
                  </a:cubicBezTo>
                  <a:lnTo>
                    <a:pt x="176" y="0"/>
                  </a:lnTo>
                  <a:close/>
                  <a:moveTo>
                    <a:pt x="174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114" y="59"/>
                    <a:pt x="149" y="68"/>
                    <a:pt x="174" y="68"/>
                  </a:cubicBezTo>
                  <a:cubicBezTo>
                    <a:pt x="186" y="68"/>
                    <a:pt x="196" y="58"/>
                    <a:pt x="196" y="45"/>
                  </a:cubicBezTo>
                  <a:cubicBezTo>
                    <a:pt x="196" y="32"/>
                    <a:pt x="186" y="22"/>
                    <a:pt x="174" y="22"/>
                  </a:cubicBezTo>
                  <a:close/>
                  <a:moveTo>
                    <a:pt x="174" y="92"/>
                  </a:moveTo>
                  <a:cubicBezTo>
                    <a:pt x="149" y="92"/>
                    <a:pt x="114" y="101"/>
                    <a:pt x="62" y="138"/>
                  </a:cubicBezTo>
                  <a:cubicBezTo>
                    <a:pt x="174" y="138"/>
                    <a:pt x="174" y="138"/>
                    <a:pt x="174" y="138"/>
                  </a:cubicBezTo>
                  <a:cubicBezTo>
                    <a:pt x="186" y="138"/>
                    <a:pt x="196" y="128"/>
                    <a:pt x="196" y="115"/>
                  </a:cubicBezTo>
                  <a:cubicBezTo>
                    <a:pt x="196" y="103"/>
                    <a:pt x="186" y="92"/>
                    <a:pt x="174" y="9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5351" y="547"/>
              <a:ext cx="25" cy="25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6" y="16"/>
                </a:cxn>
                <a:cxn ang="0">
                  <a:pos x="9" y="19"/>
                </a:cxn>
                <a:cxn ang="0">
                  <a:pos x="2" y="16"/>
                </a:cxn>
                <a:cxn ang="0">
                  <a:pos x="0" y="9"/>
                </a:cxn>
                <a:cxn ang="0">
                  <a:pos x="2" y="2"/>
                </a:cxn>
                <a:cxn ang="0">
                  <a:pos x="9" y="0"/>
                </a:cxn>
                <a:cxn ang="0">
                  <a:pos x="16" y="2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5" y="3"/>
                </a:cxn>
                <a:cxn ang="0">
                  <a:pos x="9" y="1"/>
                </a:cxn>
                <a:cxn ang="0">
                  <a:pos x="3" y="3"/>
                </a:cxn>
                <a:cxn ang="0">
                  <a:pos x="1" y="9"/>
                </a:cxn>
                <a:cxn ang="0">
                  <a:pos x="3" y="15"/>
                </a:cxn>
                <a:cxn ang="0">
                  <a:pos x="9" y="17"/>
                </a:cxn>
                <a:cxn ang="0">
                  <a:pos x="15" y="15"/>
                </a:cxn>
                <a:cxn ang="0">
                  <a:pos x="17" y="9"/>
                </a:cxn>
                <a:cxn ang="0">
                  <a:pos x="14" y="15"/>
                </a:cxn>
                <a:cxn ang="0">
                  <a:pos x="12" y="15"/>
                </a:cxn>
                <a:cxn ang="0">
                  <a:pos x="10" y="10"/>
                </a:cxn>
                <a:cxn ang="0">
                  <a:pos x="7" y="10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4"/>
                </a:cxn>
                <a:cxn ang="0">
                  <a:pos x="10" y="4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11" y="10"/>
                </a:cxn>
                <a:cxn ang="0">
                  <a:pos x="14" y="15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11" y="8"/>
                </a:cxn>
                <a:cxn ang="0">
                  <a:pos x="12" y="7"/>
                </a:cxn>
                <a:cxn ang="0">
                  <a:pos x="11" y="5"/>
                </a:cxn>
                <a:cxn ang="0">
                  <a:pos x="10" y="5"/>
                </a:cxn>
                <a:cxn ang="0">
                  <a:pos x="7" y="5"/>
                </a:cxn>
                <a:cxn ang="0">
                  <a:pos x="7" y="9"/>
                </a:cxn>
              </a:cxnLst>
              <a:rect l="0" t="0" r="r" b="b"/>
              <a:pathLst>
                <a:path w="19" h="19">
                  <a:moveTo>
                    <a:pt x="19" y="9"/>
                  </a:moveTo>
                  <a:cubicBezTo>
                    <a:pt x="19" y="12"/>
                    <a:pt x="18" y="14"/>
                    <a:pt x="16" y="16"/>
                  </a:cubicBezTo>
                  <a:cubicBezTo>
                    <a:pt x="14" y="18"/>
                    <a:pt x="12" y="19"/>
                    <a:pt x="9" y="19"/>
                  </a:cubicBezTo>
                  <a:cubicBezTo>
                    <a:pt x="6" y="19"/>
                    <a:pt x="4" y="18"/>
                    <a:pt x="2" y="16"/>
                  </a:cubicBezTo>
                  <a:cubicBezTo>
                    <a:pt x="0" y="14"/>
                    <a:pt x="0" y="12"/>
                    <a:pt x="0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8" y="4"/>
                    <a:pt x="19" y="7"/>
                    <a:pt x="19" y="9"/>
                  </a:cubicBezTo>
                  <a:moveTo>
                    <a:pt x="17" y="9"/>
                  </a:moveTo>
                  <a:cubicBezTo>
                    <a:pt x="17" y="7"/>
                    <a:pt x="17" y="5"/>
                    <a:pt x="15" y="3"/>
                  </a:cubicBezTo>
                  <a:cubicBezTo>
                    <a:pt x="13" y="2"/>
                    <a:pt x="11" y="1"/>
                    <a:pt x="9" y="1"/>
                  </a:cubicBezTo>
                  <a:cubicBezTo>
                    <a:pt x="7" y="1"/>
                    <a:pt x="5" y="2"/>
                    <a:pt x="3" y="3"/>
                  </a:cubicBezTo>
                  <a:cubicBezTo>
                    <a:pt x="2" y="5"/>
                    <a:pt x="1" y="7"/>
                    <a:pt x="1" y="9"/>
                  </a:cubicBezTo>
                  <a:cubicBezTo>
                    <a:pt x="1" y="11"/>
                    <a:pt x="2" y="13"/>
                    <a:pt x="3" y="15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3" y="17"/>
                    <a:pt x="15" y="15"/>
                  </a:cubicBezTo>
                  <a:cubicBezTo>
                    <a:pt x="17" y="13"/>
                    <a:pt x="17" y="11"/>
                    <a:pt x="17" y="9"/>
                  </a:cubicBezTo>
                  <a:moveTo>
                    <a:pt x="14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7"/>
                    <a:pt x="13" y="8"/>
                    <a:pt x="13" y="8"/>
                  </a:cubicBezTo>
                  <a:cubicBezTo>
                    <a:pt x="13" y="9"/>
                    <a:pt x="12" y="9"/>
                    <a:pt x="11" y="10"/>
                  </a:cubicBezTo>
                  <a:lnTo>
                    <a:pt x="14" y="15"/>
                  </a:lnTo>
                  <a:close/>
                  <a:moveTo>
                    <a:pt x="7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2" y="6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9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11113"/>
            <a:ext cx="91694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1364" y="3590896"/>
            <a:ext cx="7858125" cy="923330"/>
          </a:xfrm>
          <a:prstGeom prst="rect">
            <a:avLst/>
          </a:prstGeom>
        </p:spPr>
        <p:txBody>
          <a:bodyPr anchor="b"/>
          <a:lstStyle>
            <a:lvl1pPr marL="0" algn="ctr" defTabSz="914400" rtl="0" eaLnBrk="1" latinLnBrk="0" hangingPunct="1">
              <a:lnSpc>
                <a:spcPct val="75000"/>
              </a:lnSpc>
              <a:spcBef>
                <a:spcPct val="0"/>
              </a:spcBef>
              <a:defRPr lang="en-US" sz="7200" kern="1200" spc="-10" baseline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6970821" y="418459"/>
            <a:ext cx="1573777" cy="614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939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an\Desktop\Brocade2-DG-3-flat-red.png"/>
          <p:cNvPicPr>
            <a:picLocks noChangeAspect="1" noChangeArrowheads="1"/>
          </p:cNvPicPr>
          <p:nvPr userDrawn="1"/>
        </p:nvPicPr>
        <p:blipFill>
          <a:blip r:embed="rId2" cstate="print"/>
          <a:srcRect r="66665"/>
          <a:stretch>
            <a:fillRect/>
          </a:stretch>
        </p:blipFill>
        <p:spPr bwMode="auto">
          <a:xfrm>
            <a:off x="15" y="0"/>
            <a:ext cx="3200399" cy="5143500"/>
          </a:xfrm>
          <a:prstGeom prst="rect">
            <a:avLst/>
          </a:prstGeom>
          <a:noFill/>
        </p:spPr>
      </p:pic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0" y="908075"/>
            <a:ext cx="5391549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3289966" y="1345676"/>
            <a:ext cx="5392738" cy="17963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24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0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16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8600" algn="l" defTabSz="914400" rtl="0" eaLnBrk="1" latinLnBrk="0" hangingPunct="1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91160" y="529189"/>
            <a:ext cx="5391549" cy="45858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3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8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fld id="{368550A6-2EED-4497-AE18-3C15272DFE73}" type="datetime1">
              <a:rPr lang="en-US" smtClean="0">
                <a:solidFill>
                  <a:srgbClr val="FF0000">
                    <a:lumMod val="75000"/>
                  </a:srgbClr>
                </a:solidFill>
              </a:rPr>
              <a:pPr/>
              <a:t>7/25/2013</a:t>
            </a:fld>
            <a:endParaRPr lang="en-US" dirty="0" smtClean="0">
              <a:solidFill>
                <a:srgbClr val="FF0000">
                  <a:lumMod val="75000"/>
                </a:srgbClr>
              </a:solidFill>
            </a:endParaRPr>
          </a:p>
        </p:txBody>
      </p:sp>
      <p:sp>
        <p:nvSpPr>
          <p:cNvPr id="3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65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© 2012 Brocade Communications Systems, Inc. CONFIDENTIAL. FOR INTERNAL USE ONLY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>
                <a:solidFill>
                  <a:srgbClr val="FF0000">
                    <a:lumMod val="75000"/>
                  </a:srgbClr>
                </a:solidFill>
              </a:rPr>
              <a:pPr/>
              <a:t>‹#›</a:t>
            </a:fld>
            <a:endParaRPr dirty="0">
              <a:solidFill>
                <a:srgbClr val="FF0000">
                  <a:lumMod val="75000"/>
                </a:srgb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3204" y="4720774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6116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85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838" y="1906934"/>
            <a:ext cx="3729412" cy="8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157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85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n dar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838" y="1906934"/>
            <a:ext cx="3729412" cy="89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38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52" y="353748"/>
            <a:ext cx="8089901" cy="560153"/>
          </a:xfrm>
        </p:spPr>
        <p:txBody>
          <a:bodyPr/>
          <a:lstStyle>
            <a:lvl1pPr>
              <a:lnSpc>
                <a:spcPct val="95000"/>
              </a:lnSpc>
              <a:defRPr sz="32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0839" y="1254613"/>
            <a:ext cx="8089900" cy="1942583"/>
          </a:xfrm>
        </p:spPr>
        <p:txBody>
          <a:bodyPr/>
          <a:lstStyle>
            <a:lvl1pPr>
              <a:lnSpc>
                <a:spcPct val="95000"/>
              </a:lnSpc>
              <a:defRPr>
                <a:latin typeface="+mn-lt"/>
              </a:defRPr>
            </a:lvl1pPr>
            <a:lvl2pPr marL="457200" indent="-225425">
              <a:lnSpc>
                <a:spcPct val="95000"/>
              </a:lnSpc>
              <a:buClr>
                <a:schemeClr val="tx2"/>
              </a:buClr>
              <a:defRPr sz="2200" b="0">
                <a:solidFill>
                  <a:schemeClr val="tx1"/>
                </a:solidFill>
                <a:latin typeface="+mn-lt"/>
              </a:defRPr>
            </a:lvl2pPr>
            <a:lvl3pPr marL="688975" indent="-23177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3pPr>
            <a:lvl4pPr marL="914400" indent="-22542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4pPr>
            <a:lvl5pPr marL="1146175" indent="-231775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gray">
          <a:xfrm>
            <a:off x="9" y="-1"/>
            <a:ext cx="161925" cy="106977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3581" y="843547"/>
            <a:ext cx="8087171" cy="413959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0" y="4973341"/>
            <a:ext cx="2133600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June 1, 2010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5881" y="4973341"/>
            <a:ext cx="4027582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© 2010 Brocade Communications Systems, Inc. CONFIDENTIAL—For Internal Use Only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6"/>
          <p:cNvSpPr>
            <a:spLocks noChangeArrowheads="1"/>
          </p:cNvSpPr>
          <p:nvPr userDrawn="1"/>
        </p:nvSpPr>
        <p:spPr bwMode="gray">
          <a:xfrm>
            <a:off x="1147" y="1130500"/>
            <a:ext cx="160783" cy="394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0730" y="4979478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13"/>
          <p:cNvGrpSpPr/>
          <p:nvPr userDrawn="1"/>
        </p:nvGrpSpPr>
        <p:grpSpPr bwMode="black">
          <a:xfrm>
            <a:off x="8567563" y="4847738"/>
            <a:ext cx="456609" cy="229737"/>
            <a:chOff x="3210911" y="2165350"/>
            <a:chExt cx="1137252" cy="762927"/>
          </a:xfrm>
        </p:grpSpPr>
        <p:sp>
          <p:nvSpPr>
            <p:cNvPr id="17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98149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29" y="458390"/>
            <a:ext cx="8208875" cy="472437"/>
          </a:xfrm>
        </p:spPr>
        <p:txBody>
          <a:bodyPr/>
          <a:lstStyle>
            <a:lvl1pPr>
              <a:lnSpc>
                <a:spcPct val="95000"/>
              </a:lnSpc>
              <a:defRPr sz="26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1788" y="1336675"/>
            <a:ext cx="8210856" cy="3316288"/>
          </a:xfrm>
        </p:spPr>
        <p:txBody>
          <a:bodyPr/>
          <a:lstStyle>
            <a:lvl1pPr>
              <a:lnSpc>
                <a:spcPct val="95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 marL="401638" indent="-169863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2pPr>
            <a:lvl3pPr marL="6302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3pPr>
            <a:lvl4pPr marL="858838" indent="-169863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4pPr>
            <a:lvl5pPr marL="10874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0281" y="853798"/>
            <a:ext cx="8206105" cy="38472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8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14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2396" y="1336594"/>
            <a:ext cx="4085129" cy="1620957"/>
          </a:xfrm>
        </p:spPr>
        <p:txBody>
          <a:bodyPr/>
          <a:lstStyle>
            <a:lvl1pPr>
              <a:lnSpc>
                <a:spcPct val="95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 marL="401638" indent="-169863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2pPr>
            <a:lvl3pPr marL="6302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3pPr>
            <a:lvl4pPr marL="858838" indent="-169863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4pPr>
            <a:lvl5pPr marL="10874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73242" y="1336908"/>
            <a:ext cx="4077021" cy="1620957"/>
          </a:xfrm>
        </p:spPr>
        <p:txBody>
          <a:bodyPr/>
          <a:lstStyle>
            <a:lvl1pPr>
              <a:lnSpc>
                <a:spcPct val="95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 marL="401638" indent="-169863"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2pPr>
            <a:lvl3pPr marL="6302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3pPr>
            <a:lvl4pPr marL="858838" indent="-169863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4pPr>
            <a:lvl5pPr marL="1087438" indent="-173038"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5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41429" y="458390"/>
            <a:ext cx="8208875" cy="472437"/>
          </a:xfrm>
        </p:spPr>
        <p:txBody>
          <a:bodyPr/>
          <a:lstStyle>
            <a:lvl1pPr>
              <a:lnSpc>
                <a:spcPct val="95000"/>
              </a:lnSpc>
              <a:defRPr sz="26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0281" y="853798"/>
            <a:ext cx="8206105" cy="38472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24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 w/ Portra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2394" y="1336675"/>
            <a:ext cx="5793201" cy="3316288"/>
          </a:xfrm>
        </p:spPr>
        <p:txBody>
          <a:bodyPr/>
          <a:lstStyle>
            <a:lvl1pPr>
              <a:lnSpc>
                <a:spcPct val="95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95000"/>
              </a:lnSpc>
              <a:buClr>
                <a:schemeClr val="tx2"/>
              </a:buClr>
              <a:defRPr sz="1800" b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95000"/>
              </a:lnSpc>
              <a:buClr>
                <a:schemeClr val="tx2"/>
              </a:buClr>
              <a:defRPr sz="14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188075" y="1439862"/>
            <a:ext cx="2955930" cy="265588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sp>
        <p:nvSpPr>
          <p:cNvPr id="14" name="Rectangle 35"/>
          <p:cNvSpPr>
            <a:spLocks noChangeArrowheads="1"/>
          </p:cNvSpPr>
          <p:nvPr/>
        </p:nvSpPr>
        <p:spPr bwMode="gray">
          <a:xfrm>
            <a:off x="6188075" y="4146550"/>
            <a:ext cx="2262188" cy="5064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gray">
          <a:xfrm>
            <a:off x="8507413" y="4146550"/>
            <a:ext cx="636590" cy="506413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8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41429" y="458390"/>
            <a:ext cx="8208875" cy="472437"/>
          </a:xfrm>
        </p:spPr>
        <p:txBody>
          <a:bodyPr/>
          <a:lstStyle>
            <a:lvl1pPr>
              <a:lnSpc>
                <a:spcPct val="95000"/>
              </a:lnSpc>
              <a:defRPr sz="26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0281" y="853798"/>
            <a:ext cx="8206105" cy="38472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27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1261" y="1336675"/>
            <a:ext cx="4088645" cy="3316288"/>
          </a:xfrm>
        </p:spPr>
        <p:txBody>
          <a:bodyPr/>
          <a:lstStyle>
            <a:lvl1pPr>
              <a:lnSpc>
                <a:spcPct val="95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95000"/>
              </a:lnSpc>
              <a:defRPr sz="1800" b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95000"/>
              </a:lnSpc>
              <a:defRPr sz="1400" b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95000"/>
              </a:lnSpc>
              <a:defRPr sz="1400" b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95000"/>
              </a:lnSpc>
              <a:defRPr sz="14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479925" y="1439862"/>
            <a:ext cx="4664075" cy="265588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7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5"/>
          <p:cNvSpPr>
            <a:spLocks noChangeArrowheads="1"/>
          </p:cNvSpPr>
          <p:nvPr userDrawn="1"/>
        </p:nvSpPr>
        <p:spPr bwMode="gray">
          <a:xfrm>
            <a:off x="4479926" y="4146550"/>
            <a:ext cx="3970338" cy="5064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Rectangle 35"/>
          <p:cNvSpPr>
            <a:spLocks noChangeArrowheads="1"/>
          </p:cNvSpPr>
          <p:nvPr userDrawn="1"/>
        </p:nvSpPr>
        <p:spPr bwMode="gray">
          <a:xfrm>
            <a:off x="8507413" y="4146550"/>
            <a:ext cx="636590" cy="506413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241429" y="458390"/>
            <a:ext cx="8208875" cy="472437"/>
          </a:xfrm>
        </p:spPr>
        <p:txBody>
          <a:bodyPr/>
          <a:lstStyle>
            <a:lvl1pPr>
              <a:lnSpc>
                <a:spcPct val="95000"/>
              </a:lnSpc>
              <a:defRPr sz="26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0281" y="853798"/>
            <a:ext cx="8206105" cy="38472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27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18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24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41429" y="458390"/>
            <a:ext cx="8208875" cy="472437"/>
          </a:xfrm>
        </p:spPr>
        <p:txBody>
          <a:bodyPr/>
          <a:lstStyle>
            <a:lvl1pPr>
              <a:lnSpc>
                <a:spcPct val="95000"/>
              </a:lnSpc>
              <a:defRPr sz="26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0281" y="853798"/>
            <a:ext cx="8206105" cy="38472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23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16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380138"/>
            <a:ext cx="8164513" cy="1107996"/>
          </a:xfrm>
        </p:spPr>
        <p:txBody>
          <a:bodyPr anchor="ctr"/>
          <a:lstStyle>
            <a:lvl1pPr algn="ctr">
              <a:lnSpc>
                <a:spcPct val="90000"/>
              </a:lnSpc>
              <a:defRPr sz="7200" b="0" cap="all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2899" y="2729085"/>
            <a:ext cx="8164514" cy="528258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grpSp>
        <p:nvGrpSpPr>
          <p:cNvPr id="13" name="Group 12"/>
          <p:cNvGrpSpPr/>
          <p:nvPr userDrawn="1"/>
        </p:nvGrpSpPr>
        <p:grpSpPr bwMode="black">
          <a:xfrm>
            <a:off x="8622256" y="4790830"/>
            <a:ext cx="421583" cy="282819"/>
            <a:chOff x="3210911" y="2165350"/>
            <a:chExt cx="1137252" cy="762927"/>
          </a:xfrm>
        </p:grpSpPr>
        <p:sp>
          <p:nvSpPr>
            <p:cNvPr id="15" name="Freeform 67"/>
            <p:cNvSpPr>
              <a:spLocks noEditPoints="1"/>
            </p:cNvSpPr>
            <p:nvPr/>
          </p:nvSpPr>
          <p:spPr bwMode="black">
            <a:xfrm>
              <a:off x="3210911" y="2165817"/>
              <a:ext cx="1049411" cy="762460"/>
            </a:xfrm>
            <a:custGeom>
              <a:avLst/>
              <a:gdLst/>
              <a:ahLst/>
              <a:cxnLst>
                <a:cxn ang="0">
                  <a:pos x="1511" y="0"/>
                </a:cxn>
                <a:cxn ang="0">
                  <a:pos x="1902" y="390"/>
                </a:cxn>
                <a:cxn ang="0">
                  <a:pos x="1760" y="691"/>
                </a:cxn>
                <a:cxn ang="0">
                  <a:pos x="1902" y="992"/>
                </a:cxn>
                <a:cxn ang="0">
                  <a:pos x="1511" y="1382"/>
                </a:cxn>
                <a:cxn ang="0">
                  <a:pos x="0" y="1382"/>
                </a:cxn>
                <a:cxn ang="0">
                  <a:pos x="1044" y="691"/>
                </a:cxn>
                <a:cxn ang="0">
                  <a:pos x="0" y="0"/>
                </a:cxn>
                <a:cxn ang="0">
                  <a:pos x="1511" y="0"/>
                </a:cxn>
                <a:cxn ang="0">
                  <a:pos x="1492" y="195"/>
                </a:cxn>
                <a:cxn ang="0">
                  <a:pos x="537" y="195"/>
                </a:cxn>
                <a:cxn ang="0">
                  <a:pos x="1492" y="585"/>
                </a:cxn>
                <a:cxn ang="0">
                  <a:pos x="1687" y="390"/>
                </a:cxn>
                <a:cxn ang="0">
                  <a:pos x="1492" y="195"/>
                </a:cxn>
                <a:cxn ang="0">
                  <a:pos x="1492" y="797"/>
                </a:cxn>
                <a:cxn ang="0">
                  <a:pos x="537" y="1187"/>
                </a:cxn>
                <a:cxn ang="0">
                  <a:pos x="1492" y="1187"/>
                </a:cxn>
                <a:cxn ang="0">
                  <a:pos x="1687" y="992"/>
                </a:cxn>
                <a:cxn ang="0">
                  <a:pos x="1492" y="797"/>
                </a:cxn>
              </a:cxnLst>
              <a:rect l="0" t="0" r="r" b="b"/>
              <a:pathLst>
                <a:path w="1902" h="1382">
                  <a:moveTo>
                    <a:pt x="1511" y="0"/>
                  </a:moveTo>
                  <a:cubicBezTo>
                    <a:pt x="1727" y="0"/>
                    <a:pt x="1902" y="174"/>
                    <a:pt x="1902" y="390"/>
                  </a:cubicBezTo>
                  <a:cubicBezTo>
                    <a:pt x="1902" y="511"/>
                    <a:pt x="1846" y="619"/>
                    <a:pt x="1760" y="691"/>
                  </a:cubicBezTo>
                  <a:cubicBezTo>
                    <a:pt x="1846" y="762"/>
                    <a:pt x="1902" y="870"/>
                    <a:pt x="1902" y="992"/>
                  </a:cubicBezTo>
                  <a:cubicBezTo>
                    <a:pt x="1902" y="1207"/>
                    <a:pt x="1727" y="1382"/>
                    <a:pt x="1511" y="1382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387" y="991"/>
                    <a:pt x="755" y="790"/>
                    <a:pt x="1044" y="691"/>
                  </a:cubicBezTo>
                  <a:cubicBezTo>
                    <a:pt x="755" y="592"/>
                    <a:pt x="387" y="391"/>
                    <a:pt x="0" y="0"/>
                  </a:cubicBezTo>
                  <a:lnTo>
                    <a:pt x="1511" y="0"/>
                  </a:lnTo>
                  <a:close/>
                  <a:moveTo>
                    <a:pt x="1492" y="195"/>
                  </a:moveTo>
                  <a:cubicBezTo>
                    <a:pt x="537" y="195"/>
                    <a:pt x="537" y="195"/>
                    <a:pt x="537" y="195"/>
                  </a:cubicBezTo>
                  <a:cubicBezTo>
                    <a:pt x="981" y="514"/>
                    <a:pt x="1284" y="585"/>
                    <a:pt x="1492" y="585"/>
                  </a:cubicBezTo>
                  <a:cubicBezTo>
                    <a:pt x="1600" y="585"/>
                    <a:pt x="1687" y="497"/>
                    <a:pt x="1687" y="390"/>
                  </a:cubicBezTo>
                  <a:cubicBezTo>
                    <a:pt x="1687" y="282"/>
                    <a:pt x="1600" y="195"/>
                    <a:pt x="1492" y="195"/>
                  </a:cubicBezTo>
                  <a:close/>
                  <a:moveTo>
                    <a:pt x="1492" y="797"/>
                  </a:moveTo>
                  <a:cubicBezTo>
                    <a:pt x="1284" y="797"/>
                    <a:pt x="981" y="868"/>
                    <a:pt x="537" y="1187"/>
                  </a:cubicBezTo>
                  <a:cubicBezTo>
                    <a:pt x="1492" y="1187"/>
                    <a:pt x="1492" y="1187"/>
                    <a:pt x="1492" y="1187"/>
                  </a:cubicBezTo>
                  <a:cubicBezTo>
                    <a:pt x="1600" y="1187"/>
                    <a:pt x="1687" y="1099"/>
                    <a:pt x="1687" y="992"/>
                  </a:cubicBezTo>
                  <a:cubicBezTo>
                    <a:pt x="1687" y="884"/>
                    <a:pt x="1600" y="797"/>
                    <a:pt x="1492" y="79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8"/>
            <p:cNvSpPr>
              <a:spLocks noEditPoints="1"/>
            </p:cNvSpPr>
            <p:nvPr/>
          </p:nvSpPr>
          <p:spPr bwMode="black">
            <a:xfrm>
              <a:off x="4260323" y="2165350"/>
              <a:ext cx="87840" cy="87805"/>
            </a:xfrm>
            <a:custGeom>
              <a:avLst/>
              <a:gdLst/>
              <a:ahLst/>
              <a:cxnLst>
                <a:cxn ang="0">
                  <a:pos x="159" y="80"/>
                </a:cxn>
                <a:cxn ang="0">
                  <a:pos x="135" y="136"/>
                </a:cxn>
                <a:cxn ang="0">
                  <a:pos x="79" y="159"/>
                </a:cxn>
                <a:cxn ang="0">
                  <a:pos x="23" y="136"/>
                </a:cxn>
                <a:cxn ang="0">
                  <a:pos x="0" y="80"/>
                </a:cxn>
                <a:cxn ang="0">
                  <a:pos x="23" y="24"/>
                </a:cxn>
                <a:cxn ang="0">
                  <a:pos x="79" y="0"/>
                </a:cxn>
                <a:cxn ang="0">
                  <a:pos x="135" y="24"/>
                </a:cxn>
                <a:cxn ang="0">
                  <a:pos x="159" y="80"/>
                </a:cxn>
                <a:cxn ang="0">
                  <a:pos x="147" y="80"/>
                </a:cxn>
                <a:cxn ang="0">
                  <a:pos x="127" y="32"/>
                </a:cxn>
                <a:cxn ang="0">
                  <a:pos x="79" y="12"/>
                </a:cxn>
                <a:cxn ang="0">
                  <a:pos x="31" y="32"/>
                </a:cxn>
                <a:cxn ang="0">
                  <a:pos x="11" y="80"/>
                </a:cxn>
                <a:cxn ang="0">
                  <a:pos x="31" y="128"/>
                </a:cxn>
                <a:cxn ang="0">
                  <a:pos x="79" y="148"/>
                </a:cxn>
                <a:cxn ang="0">
                  <a:pos x="127" y="128"/>
                </a:cxn>
                <a:cxn ang="0">
                  <a:pos x="147" y="80"/>
                </a:cxn>
                <a:cxn ang="0">
                  <a:pos x="117" y="126"/>
                </a:cxn>
                <a:cxn ang="0">
                  <a:pos x="102" y="126"/>
                </a:cxn>
                <a:cxn ang="0">
                  <a:pos x="84" y="87"/>
                </a:cxn>
                <a:cxn ang="0">
                  <a:pos x="58" y="87"/>
                </a:cxn>
                <a:cxn ang="0">
                  <a:pos x="58" y="126"/>
                </a:cxn>
                <a:cxn ang="0">
                  <a:pos x="45" y="126"/>
                </a:cxn>
                <a:cxn ang="0">
                  <a:pos x="45" y="34"/>
                </a:cxn>
                <a:cxn ang="0">
                  <a:pos x="84" y="34"/>
                </a:cxn>
                <a:cxn ang="0">
                  <a:pos x="108" y="42"/>
                </a:cxn>
                <a:cxn ang="0">
                  <a:pos x="115" y="60"/>
                </a:cxn>
                <a:cxn ang="0">
                  <a:pos x="111" y="74"/>
                </a:cxn>
                <a:cxn ang="0">
                  <a:pos x="98" y="84"/>
                </a:cxn>
                <a:cxn ang="0">
                  <a:pos x="117" y="126"/>
                </a:cxn>
                <a:cxn ang="0">
                  <a:pos x="58" y="76"/>
                </a:cxn>
                <a:cxn ang="0">
                  <a:pos x="82" y="76"/>
                </a:cxn>
                <a:cxn ang="0">
                  <a:pos x="96" y="71"/>
                </a:cxn>
                <a:cxn ang="0">
                  <a:pos x="101" y="60"/>
                </a:cxn>
                <a:cxn ang="0">
                  <a:pos x="96" y="49"/>
                </a:cxn>
                <a:cxn ang="0">
                  <a:pos x="84" y="45"/>
                </a:cxn>
                <a:cxn ang="0">
                  <a:pos x="58" y="45"/>
                </a:cxn>
                <a:cxn ang="0">
                  <a:pos x="58" y="76"/>
                </a:cxn>
              </a:cxnLst>
              <a:rect l="0" t="0" r="r" b="b"/>
              <a:pathLst>
                <a:path w="159" h="159">
                  <a:moveTo>
                    <a:pt x="159" y="80"/>
                  </a:moveTo>
                  <a:cubicBezTo>
                    <a:pt x="159" y="102"/>
                    <a:pt x="151" y="120"/>
                    <a:pt x="135" y="136"/>
                  </a:cubicBezTo>
                  <a:cubicBezTo>
                    <a:pt x="120" y="152"/>
                    <a:pt x="101" y="159"/>
                    <a:pt x="79" y="159"/>
                  </a:cubicBezTo>
                  <a:cubicBezTo>
                    <a:pt x="57" y="159"/>
                    <a:pt x="39" y="152"/>
                    <a:pt x="23" y="136"/>
                  </a:cubicBezTo>
                  <a:cubicBezTo>
                    <a:pt x="8" y="120"/>
                    <a:pt x="0" y="102"/>
                    <a:pt x="0" y="80"/>
                  </a:cubicBezTo>
                  <a:cubicBezTo>
                    <a:pt x="0" y="58"/>
                    <a:pt x="8" y="39"/>
                    <a:pt x="23" y="24"/>
                  </a:cubicBezTo>
                  <a:cubicBezTo>
                    <a:pt x="39" y="8"/>
                    <a:pt x="57" y="0"/>
                    <a:pt x="79" y="0"/>
                  </a:cubicBezTo>
                  <a:cubicBezTo>
                    <a:pt x="101" y="0"/>
                    <a:pt x="120" y="8"/>
                    <a:pt x="135" y="24"/>
                  </a:cubicBezTo>
                  <a:cubicBezTo>
                    <a:pt x="151" y="39"/>
                    <a:pt x="159" y="58"/>
                    <a:pt x="159" y="80"/>
                  </a:cubicBezTo>
                  <a:close/>
                  <a:moveTo>
                    <a:pt x="147" y="80"/>
                  </a:moveTo>
                  <a:cubicBezTo>
                    <a:pt x="147" y="61"/>
                    <a:pt x="141" y="45"/>
                    <a:pt x="127" y="32"/>
                  </a:cubicBezTo>
                  <a:cubicBezTo>
                    <a:pt x="114" y="18"/>
                    <a:pt x="98" y="12"/>
                    <a:pt x="79" y="12"/>
                  </a:cubicBezTo>
                  <a:cubicBezTo>
                    <a:pt x="61" y="12"/>
                    <a:pt x="44" y="18"/>
                    <a:pt x="31" y="32"/>
                  </a:cubicBezTo>
                  <a:cubicBezTo>
                    <a:pt x="18" y="45"/>
                    <a:pt x="11" y="61"/>
                    <a:pt x="11" y="80"/>
                  </a:cubicBezTo>
                  <a:cubicBezTo>
                    <a:pt x="11" y="99"/>
                    <a:pt x="18" y="115"/>
                    <a:pt x="31" y="128"/>
                  </a:cubicBezTo>
                  <a:cubicBezTo>
                    <a:pt x="44" y="141"/>
                    <a:pt x="60" y="148"/>
                    <a:pt x="79" y="148"/>
                  </a:cubicBezTo>
                  <a:cubicBezTo>
                    <a:pt x="98" y="148"/>
                    <a:pt x="114" y="141"/>
                    <a:pt x="127" y="128"/>
                  </a:cubicBezTo>
                  <a:cubicBezTo>
                    <a:pt x="141" y="115"/>
                    <a:pt x="147" y="99"/>
                    <a:pt x="147" y="80"/>
                  </a:cubicBezTo>
                  <a:close/>
                  <a:moveTo>
                    <a:pt x="117" y="126"/>
                  </a:moveTo>
                  <a:cubicBezTo>
                    <a:pt x="102" y="126"/>
                    <a:pt x="102" y="126"/>
                    <a:pt x="102" y="126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4" y="34"/>
                    <a:pt x="102" y="36"/>
                    <a:pt x="108" y="42"/>
                  </a:cubicBezTo>
                  <a:cubicBezTo>
                    <a:pt x="113" y="47"/>
                    <a:pt x="115" y="53"/>
                    <a:pt x="115" y="60"/>
                  </a:cubicBezTo>
                  <a:cubicBezTo>
                    <a:pt x="115" y="65"/>
                    <a:pt x="114" y="69"/>
                    <a:pt x="111" y="74"/>
                  </a:cubicBezTo>
                  <a:cubicBezTo>
                    <a:pt x="108" y="78"/>
                    <a:pt x="104" y="82"/>
                    <a:pt x="98" y="84"/>
                  </a:cubicBezTo>
                  <a:lnTo>
                    <a:pt x="117" y="126"/>
                  </a:lnTo>
                  <a:close/>
                  <a:moveTo>
                    <a:pt x="58" y="76"/>
                  </a:moveTo>
                  <a:cubicBezTo>
                    <a:pt x="82" y="76"/>
                    <a:pt x="82" y="76"/>
                    <a:pt x="82" y="76"/>
                  </a:cubicBezTo>
                  <a:cubicBezTo>
                    <a:pt x="89" y="76"/>
                    <a:pt x="93" y="74"/>
                    <a:pt x="96" y="71"/>
                  </a:cubicBezTo>
                  <a:cubicBezTo>
                    <a:pt x="99" y="68"/>
                    <a:pt x="101" y="64"/>
                    <a:pt x="101" y="60"/>
                  </a:cubicBezTo>
                  <a:cubicBezTo>
                    <a:pt x="101" y="55"/>
                    <a:pt x="99" y="51"/>
                    <a:pt x="96" y="49"/>
                  </a:cubicBezTo>
                  <a:cubicBezTo>
                    <a:pt x="93" y="46"/>
                    <a:pt x="89" y="45"/>
                    <a:pt x="84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76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" y="-1"/>
            <a:ext cx="136523" cy="5076827"/>
            <a:chOff x="2" y="-1"/>
            <a:chExt cx="136523" cy="5076827"/>
          </a:xfrm>
        </p:grpSpPr>
        <p:sp>
          <p:nvSpPr>
            <p:cNvPr id="20" name="Rectangle 7"/>
            <p:cNvSpPr>
              <a:spLocks noChangeArrowheads="1"/>
            </p:cNvSpPr>
            <p:nvPr userDrawn="1"/>
          </p:nvSpPr>
          <p:spPr bwMode="gray">
            <a:xfrm>
              <a:off x="2" y="-1"/>
              <a:ext cx="136523" cy="1135064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 userDrawn="1"/>
          </p:nvSpPr>
          <p:spPr bwMode="gray">
            <a:xfrm>
              <a:off x="1146" y="1201738"/>
              <a:ext cx="135379" cy="3875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>
                <a:lnSpc>
                  <a:spcPct val="75000"/>
                </a:lnSpc>
              </a:pPr>
              <a:endPara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429" y="457222"/>
            <a:ext cx="8208834" cy="4724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429" y="1336675"/>
            <a:ext cx="8208834" cy="16209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4479925" y="4973341"/>
            <a:ext cx="1089323" cy="11642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6880" y="4987785"/>
            <a:ext cx="3990646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79472"/>
            <a:ext cx="25680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3" r:id="rId10"/>
    <p:sldLayoutId id="2147483886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600" b="0" kern="1200" cap="none" baseline="0" dirty="0" smtClean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914400" rtl="0" eaLnBrk="1" latinLnBrk="0" hangingPunct="1">
        <a:lnSpc>
          <a:spcPct val="95000"/>
        </a:lnSpc>
        <a:spcBef>
          <a:spcPts val="1400"/>
        </a:spcBef>
        <a:buFont typeface="Arial" pitchFamily="34" charset="0"/>
        <a:buChar char="•"/>
        <a:defRPr lang="en-US" sz="2000" b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01638" indent="-169863" algn="l" defTabSz="914400" rtl="0" eaLnBrk="1" latinLnBrk="0" hangingPunct="1">
        <a:lnSpc>
          <a:spcPct val="95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400" rtl="0" eaLnBrk="1" latinLnBrk="0" hangingPunct="1">
        <a:lnSpc>
          <a:spcPct val="95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lang="en-US" sz="1400" b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58838" indent="-169863" algn="l" defTabSz="914400" rtl="0" eaLnBrk="1" latinLnBrk="0" hangingPunct="1">
        <a:lnSpc>
          <a:spcPct val="95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lang="en-US" sz="1400" b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3038" algn="l" defTabSz="914400" rtl="0" eaLnBrk="1" latinLnBrk="0" hangingPunct="1">
        <a:lnSpc>
          <a:spcPct val="95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Brocade\09-2131 Corporate Templates\art\template\brocade dark temp-DG\Brocade2-DG-3-bullet-no-line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2" y="7"/>
            <a:ext cx="9144001" cy="5143501"/>
          </a:xfrm>
          <a:prstGeom prst="rect">
            <a:avLst/>
          </a:prstGeom>
          <a:noFill/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0352" y="505256"/>
            <a:ext cx="808329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30352" y="1337301"/>
            <a:ext cx="8083296" cy="179638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6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spc="-10">
          <a:solidFill>
            <a:schemeClr val="bg1"/>
          </a:solidFill>
          <a:latin typeface="Franklin Gothic Medium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00"/>
        </a:spcBef>
        <a:spcAft>
          <a:spcPts val="0"/>
        </a:spcAft>
        <a:buClr>
          <a:schemeClr val="bg2"/>
        </a:buClr>
        <a:buFont typeface="Wingdings" pitchFamily="2" charset="2"/>
        <a:buChar char="§"/>
        <a:defRPr lang="en-US" sz="2400" kern="1200" spc="-1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Wingdings" pitchFamily="2" charset="2"/>
        <a:buChar char="§"/>
        <a:defRPr lang="en-US" sz="2000" kern="1200" spc="-10" smtClean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Wingdings" pitchFamily="2" charset="2"/>
        <a:buChar char="§"/>
        <a:tabLst/>
        <a:defRPr lang="en-US" sz="1600" kern="1200" spc="-10" smtClean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Wingdings" pitchFamily="2" charset="2"/>
        <a:buChar char="§"/>
        <a:tabLst/>
        <a:defRPr lang="en-US" sz="1600" kern="1200" spc="-10" smtClean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Wingdings" pitchFamily="2" charset="2"/>
        <a:buChar char="§"/>
        <a:defRPr lang="en-US" sz="1600" kern="1200" spc="-1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11" Type="http://schemas.openxmlformats.org/officeDocument/2006/relationships/image" Target="../media/image39.jpeg"/><Relationship Id="rId5" Type="http://schemas.openxmlformats.org/officeDocument/2006/relationships/oleObject" Target="../embeddings/oleObject1.bin"/><Relationship Id="rId10" Type="http://schemas.openxmlformats.org/officeDocument/2006/relationships/hyperlink" Target="http://www.google.com/imgres?imgurl=http://a2.twimg.com/profile_images/931758354/VMwareIcon-Grey_bigger.png&amp;imgrefurl=http://twitter.com/vmwarecareers&amp;usg=__nwVIcGA1fncWSWixojPKsJ3KhtA=&amp;h=73&amp;w=73&amp;sz=3&amp;hl=en&amp;start=87&amp;zoom=1&amp;tbnid=pc5wChKrU9iVtM:&amp;tbnh=70&amp;tbnw=70&amp;prev=/images?q=vmware+icon&amp;start=80&amp;hl=en&amp;sa=X&amp;gbv=2&amp;tbs=isch:1&amp;itbs=1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384077" y="1752917"/>
            <a:ext cx="5230813" cy="1320361"/>
          </a:xfrm>
        </p:spPr>
        <p:txBody>
          <a:bodyPr/>
          <a:lstStyle/>
          <a:p>
            <a:r>
              <a:rPr lang="en-US" dirty="0" smtClean="0"/>
              <a:t>Brocade Data center IP Launch  - VDX 6740 and 6740T Switches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01330" y="3352940"/>
            <a:ext cx="5230813" cy="830997"/>
          </a:xfrm>
        </p:spPr>
        <p:txBody>
          <a:bodyPr/>
          <a:lstStyle/>
          <a:p>
            <a:r>
              <a:rPr lang="en-US" dirty="0"/>
              <a:t>Suzette </a:t>
            </a:r>
            <a:r>
              <a:rPr lang="en-US" dirty="0" smtClean="0"/>
              <a:t>Pereira-Beardsley</a:t>
            </a:r>
          </a:p>
          <a:p>
            <a:r>
              <a:rPr lang="en-US" dirty="0" smtClean="0"/>
              <a:t>Nishant Shah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47582" y="2366689"/>
            <a:ext cx="8393255" cy="955646"/>
          </a:xfrm>
        </p:spPr>
        <p:txBody>
          <a:bodyPr/>
          <a:lstStyle/>
          <a:p>
            <a:pPr algn="ctr"/>
            <a:r>
              <a:rPr lang="en-US" sz="6600" dirty="0" smtClean="0"/>
              <a:t>VDX 6740T</a:t>
            </a:r>
          </a:p>
        </p:txBody>
      </p:sp>
    </p:spTree>
    <p:extLst>
      <p:ext uri="{BB962C8B-B14F-4D97-AF65-F5344CB8AC3E}">
        <p14:creationId xmlns:p14="http://schemas.microsoft.com/office/powerpoint/2010/main" val="13881197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 bwMode="auto">
          <a:xfrm>
            <a:off x="4272415" y="2069364"/>
            <a:ext cx="1147309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48X10Gbase-T (Ethernet/FCOE)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165975" y="4986032"/>
            <a:ext cx="1089323" cy="116426"/>
          </a:xfrm>
        </p:spPr>
        <p:txBody>
          <a:bodyPr/>
          <a:lstStyle/>
          <a:p>
            <a:fld id="{5623F1EF-DA2A-44B3-B297-B455C826315C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3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790820" y="5040015"/>
            <a:ext cx="3990646" cy="103485"/>
          </a:xfrm>
        </p:spPr>
        <p:txBody>
          <a:bodyPr/>
          <a:lstStyle/>
          <a:p>
            <a:r>
              <a:rPr lang="en-US" dirty="0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66701" y="210740"/>
            <a:ext cx="8208875" cy="472437"/>
          </a:xfrm>
        </p:spPr>
        <p:txBody>
          <a:bodyPr/>
          <a:lstStyle/>
          <a:p>
            <a:pPr lvl="0"/>
            <a:r>
              <a:rPr lang="en-US" dirty="0" smtClean="0"/>
              <a:t>Brocade VDX 6740T – Next Generation VDX TOR Switch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44167" y="2366673"/>
            <a:ext cx="4213225" cy="1726550"/>
            <a:chOff x="4610100" y="2836286"/>
            <a:chExt cx="4213225" cy="182001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610100" y="3062621"/>
              <a:ext cx="4213225" cy="15936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Brocade VCS Fabric technology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AMPP, VM-Aware Network </a:t>
              </a:r>
              <a:r>
                <a:rPr lang="en-US" sz="1000" dirty="0" smtClean="0">
                  <a:solidFill>
                    <a:prstClr val="black"/>
                  </a:solidFill>
                </a:rPr>
                <a:t>automation. 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Logical Chassis management support -  Single IP management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Brocade Fabric Watch provides proactive monitoring and notification of critical switch component failure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610100" y="2836286"/>
              <a:ext cx="4213224" cy="216295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Franklin Gothic Medium" pitchFamily="34" charset="0"/>
                </a:rPr>
                <a:t>Simplicity and 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4785" y="2315585"/>
            <a:ext cx="4213224" cy="2540503"/>
            <a:chOff x="347663" y="2648481"/>
            <a:chExt cx="3978275" cy="2544037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7663" y="2844404"/>
              <a:ext cx="3978275" cy="23481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48 X1/10Gbe SFP+ Support  and 4 X 40GbE QSFP+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Single ASIC , Non-blocking, wire-speed cut-through architecture,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 </a:t>
              </a:r>
              <a:r>
                <a:rPr lang="en-US" sz="1000" dirty="0" smtClean="0">
                  <a:solidFill>
                    <a:prstClr val="black"/>
                  </a:solidFill>
                </a:rPr>
                <a:t>3us </a:t>
              </a:r>
              <a:r>
                <a:rPr lang="en-US" sz="1000" dirty="0">
                  <a:solidFill>
                    <a:prstClr val="black"/>
                  </a:solidFill>
                </a:rPr>
                <a:t>any port to port latency , </a:t>
              </a:r>
              <a:r>
                <a:rPr lang="en-US" sz="1000" dirty="0"/>
                <a:t>24MB Deep buffers with Dynamic Buffering</a:t>
              </a:r>
              <a:endParaRPr lang="en-US" sz="1000" dirty="0">
                <a:solidFill>
                  <a:prstClr val="black"/>
                </a:solidFill>
              </a:endParaRP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/>
                <a:t>L2/L3 Switching (1.28 TBPS, 960 MPPS)  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10GbE  to 160GbE Brocade Trunk support </a:t>
              </a:r>
              <a:endParaRPr lang="en-US" sz="1000" dirty="0"/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RJ45 copper, QSFP+ , QSFP+ to 4 SFP+ connectivity options</a:t>
              </a:r>
              <a:endParaRPr lang="en-US" sz="1000" dirty="0">
                <a:solidFill>
                  <a:prstClr val="black"/>
                </a:solidFill>
              </a:endParaRP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/>
                <a:t>160K MAC, 32K ARP, 12K ACL, 2K VXLAN, 256 port profiles </a:t>
              </a:r>
              <a:endParaRPr lang="en-US" sz="1000" dirty="0">
                <a:solidFill>
                  <a:prstClr val="black"/>
                </a:solidFill>
              </a:endParaRP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Port/Trunk Groups – 0 to 15, 16 to 31, 32 to 47, 48 to 49 , 50 to 51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47663" y="2648481"/>
              <a:ext cx="3978275" cy="2286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9050" algn="ctr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prstClr val="white"/>
                  </a:solidFill>
                  <a:latin typeface="Franklin Gothic Medium" pitchFamily="34" charset="0"/>
                </a:rPr>
                <a:t>Leading Performance and Density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25901" y="4119229"/>
            <a:ext cx="4249755" cy="736859"/>
            <a:chOff x="7463106" y="-411097"/>
            <a:chExt cx="3694915" cy="1530824"/>
          </a:xfrm>
        </p:grpSpPr>
        <p:sp>
          <p:nvSpPr>
            <p:cNvPr id="31" name="Rectangle 30"/>
            <p:cNvSpPr/>
            <p:nvPr/>
          </p:nvSpPr>
          <p:spPr bwMode="auto">
            <a:xfrm>
              <a:off x="7463106" y="-2941"/>
              <a:ext cx="3685909" cy="1122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Cloud ID/ Fine Grained Label /VXLAN/NVGRE capable 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IPv6 – Hardware Ready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472112" y="-411097"/>
              <a:ext cx="3685909" cy="408156"/>
            </a:xfrm>
            <a:prstGeom prst="rect">
              <a:avLst/>
            </a:prstGeom>
            <a:solidFill>
              <a:srgbClr val="00B05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Franklin Gothic Medium" pitchFamily="34" charset="0"/>
                </a:rPr>
                <a:t>Advance Capabilities</a:t>
              </a:r>
            </a:p>
          </p:txBody>
        </p:sp>
      </p:grpSp>
      <p:sp>
        <p:nvSpPr>
          <p:cNvPr id="6" name="TextBox 5"/>
          <p:cNvSpPr txBox="1"/>
          <p:nvPr/>
        </p:nvSpPr>
        <p:spPr bwMode="auto">
          <a:xfrm>
            <a:off x="190500" y="4943475"/>
            <a:ext cx="4733925" cy="10772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/>
              <a:t>Note : All the numbers mentioned on this slide are Hardware supported. For latest scale numbers check release notes</a:t>
            </a:r>
          </a:p>
        </p:txBody>
      </p:sp>
      <p:pic>
        <p:nvPicPr>
          <p:cNvPr id="28" name="Picture 3" descr="C:\Users\jheuser\Documents\jim\photos\products\VDX6740_Castor\VDX6740T_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7" y="1181100"/>
            <a:ext cx="7590518" cy="7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 bwMode="auto">
          <a:xfrm>
            <a:off x="1009651" y="1419225"/>
            <a:ext cx="6181724" cy="468643"/>
          </a:xfrm>
          <a:prstGeom prst="rect">
            <a:avLst/>
          </a:prstGeom>
          <a:noFill/>
          <a:ln w="38100" algn="ctr">
            <a:solidFill>
              <a:srgbClr val="FF0066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544167" y="1862623"/>
            <a:ext cx="0" cy="185323"/>
          </a:xfrm>
          <a:prstGeom prst="straightConnector1">
            <a:avLst/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 bwMode="auto">
          <a:xfrm>
            <a:off x="1188919" y="1181100"/>
            <a:ext cx="781050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Single ASIC 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2279816" y="1018008"/>
            <a:ext cx="847719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1.2 </a:t>
            </a:r>
            <a:r>
              <a:rPr lang="en-US" sz="1200" b="1" dirty="0" err="1" smtClean="0"/>
              <a:t>Tbps</a:t>
            </a:r>
            <a:r>
              <a:rPr lang="en-US" sz="1200" b="1" dirty="0" smtClean="0"/>
              <a:t> </a:t>
            </a:r>
          </a:p>
          <a:p>
            <a:r>
              <a:rPr lang="en-US" sz="1200" b="1" dirty="0" smtClean="0"/>
              <a:t>960 MPPS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3153368" y="1018008"/>
            <a:ext cx="21425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3us  latency any Port to Port</a:t>
            </a:r>
          </a:p>
          <a:p>
            <a:r>
              <a:rPr lang="en-US" sz="1200" b="1" dirty="0" smtClean="0"/>
              <a:t>With 24 MB Deep Buffer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4256" y="1171956"/>
            <a:ext cx="1970286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Up to 160GbE Brocade Trunk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7210426" y="1426802"/>
            <a:ext cx="745548" cy="435821"/>
          </a:xfrm>
          <a:prstGeom prst="rect">
            <a:avLst/>
          </a:prstGeom>
          <a:noFill/>
          <a:ln w="38100" algn="ctr">
            <a:solidFill>
              <a:srgbClr val="00B05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 bwMode="auto">
          <a:xfrm>
            <a:off x="7273530" y="2069435"/>
            <a:ext cx="759328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4X40GbE QSFP+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544542" y="1862623"/>
            <a:ext cx="0" cy="18532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/>
          <p:cNvSpPr/>
          <p:nvPr/>
        </p:nvSpPr>
        <p:spPr>
          <a:xfrm>
            <a:off x="8048624" y="1468758"/>
            <a:ext cx="171452" cy="377521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 bwMode="auto">
          <a:xfrm>
            <a:off x="8267700" y="1531539"/>
            <a:ext cx="695325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/>
              <a:t>1 RU</a:t>
            </a:r>
          </a:p>
        </p:txBody>
      </p:sp>
    </p:spTree>
    <p:extLst>
      <p:ext uri="{BB962C8B-B14F-4D97-AF65-F5344CB8AC3E}">
        <p14:creationId xmlns:p14="http://schemas.microsoft.com/office/powerpoint/2010/main" val="867394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0" grpId="0" animBg="1"/>
      <p:bldP spid="47" grpId="0"/>
      <p:bldP spid="48" grpId="0"/>
      <p:bldP spid="49" grpId="0"/>
      <p:bldP spid="50" grpId="0"/>
      <p:bldP spid="54" grpId="0" animBg="1"/>
      <p:bldP spid="55" grpId="0"/>
      <p:bldP spid="57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3" descr="C:\Users\jheuser\Documents\jim\photos\products\VDX6740_Castor\VDX6740T_fr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3" y="1700078"/>
            <a:ext cx="7666179" cy="97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 bwMode="auto">
          <a:xfrm>
            <a:off x="593784" y="1606345"/>
            <a:ext cx="1120748" cy="266131"/>
          </a:xfrm>
          <a:prstGeom prst="wedgeRectCallout">
            <a:avLst>
              <a:gd name="adj1" fmla="val 93712"/>
              <a:gd name="adj2" fmla="val 129167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1</a:t>
            </a:r>
            <a:endParaRPr lang="en-US" sz="900" dirty="0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1151954" y="2098612"/>
            <a:ext cx="1996970" cy="52643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3273251" y="1600485"/>
            <a:ext cx="1129716" cy="266131"/>
          </a:xfrm>
          <a:prstGeom prst="wedgeRectCallout">
            <a:avLst>
              <a:gd name="adj1" fmla="val 40985"/>
              <a:gd name="adj2" fmla="val 139423"/>
            </a:avLst>
          </a:prstGeom>
          <a:solidFill>
            <a:schemeClr val="tx2"/>
          </a:solidFill>
          <a:ln w="19050" algn="ctr">
            <a:solidFill>
              <a:srgbClr val="00B05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2</a:t>
            </a:r>
            <a:endParaRPr lang="en-US" sz="900" dirty="0"/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3187748" y="2087322"/>
            <a:ext cx="1967595" cy="526431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3906537" y="2969340"/>
            <a:ext cx="1248806" cy="266131"/>
          </a:xfrm>
          <a:prstGeom prst="wedgeRectCallout">
            <a:avLst>
              <a:gd name="adj1" fmla="val 109242"/>
              <a:gd name="adj2" fmla="val -186218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3</a:t>
            </a:r>
            <a:endParaRPr lang="en-US" sz="900" dirty="0"/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5263033" y="2091278"/>
            <a:ext cx="979378" cy="52643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467797" y="2969340"/>
            <a:ext cx="1238274" cy="266131"/>
          </a:xfrm>
          <a:prstGeom prst="wedgeRectCallout">
            <a:avLst>
              <a:gd name="adj1" fmla="val 57747"/>
              <a:gd name="adj2" fmla="val -183654"/>
            </a:avLst>
          </a:prstGeom>
          <a:solidFill>
            <a:schemeClr val="tx2"/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4</a:t>
            </a:r>
            <a:endParaRPr lang="en-US" sz="900" dirty="0"/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6279582" y="2087071"/>
            <a:ext cx="991890" cy="5264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6368060" y="1611087"/>
            <a:ext cx="834853" cy="266131"/>
          </a:xfrm>
          <a:prstGeom prst="wedgeRectCallout">
            <a:avLst>
              <a:gd name="adj1" fmla="val 93712"/>
              <a:gd name="adj2" fmla="val 129167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3A</a:t>
            </a:r>
            <a:endParaRPr lang="en-US" sz="900" dirty="0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7329231" y="2066808"/>
            <a:ext cx="358098" cy="54617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7070270" y="2983695"/>
            <a:ext cx="834853" cy="266131"/>
          </a:xfrm>
          <a:prstGeom prst="wedgeRectCallout">
            <a:avLst>
              <a:gd name="adj1" fmla="val 41400"/>
              <a:gd name="adj2" fmla="val -178525"/>
            </a:avLst>
          </a:prstGeom>
          <a:solidFill>
            <a:schemeClr val="tx2"/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4A</a:t>
            </a:r>
            <a:endParaRPr lang="en-US" sz="900" dirty="0"/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726074" y="2058356"/>
            <a:ext cx="358098" cy="54617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12102" y="3924783"/>
            <a:ext cx="8593875" cy="89255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Note: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The </a:t>
            </a:r>
            <a:r>
              <a:rPr lang="en-US" sz="1400" dirty="0"/>
              <a:t>ports marked in </a:t>
            </a:r>
            <a:r>
              <a:rPr lang="en-US" sz="1400" dirty="0" smtClean="0"/>
              <a:t>Yellow </a:t>
            </a:r>
            <a:r>
              <a:rPr lang="en-US" sz="1400" dirty="0"/>
              <a:t>are FC </a:t>
            </a:r>
            <a:r>
              <a:rPr lang="en-US" sz="1400" dirty="0" smtClean="0"/>
              <a:t>capable (Flex Ports), </a:t>
            </a:r>
            <a:r>
              <a:rPr lang="en-US" sz="1400" dirty="0"/>
              <a:t>but </a:t>
            </a:r>
            <a:r>
              <a:rPr lang="en-US" sz="1400" dirty="0" smtClean="0"/>
              <a:t>the FC </a:t>
            </a:r>
            <a:r>
              <a:rPr lang="en-US" sz="1400" dirty="0"/>
              <a:t>feature is not supported on </a:t>
            </a:r>
            <a:r>
              <a:rPr lang="en-US" sz="1400" dirty="0" smtClean="0"/>
              <a:t>VDX 6740 </a:t>
            </a:r>
            <a:r>
              <a:rPr lang="en-US" sz="1400" dirty="0"/>
              <a:t>in </a:t>
            </a:r>
            <a:r>
              <a:rPr lang="en-US" sz="1400" dirty="0" smtClean="0"/>
              <a:t>the (NOS 4.0) Leo Release. </a:t>
            </a:r>
          </a:p>
          <a:p>
            <a:endParaRPr lang="en-US" sz="1600" dirty="0" smtClean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7365504" y="2114382"/>
            <a:ext cx="285551" cy="461665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7747139" y="2109060"/>
            <a:ext cx="285551" cy="461665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317211" y="566910"/>
            <a:ext cx="3545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schemeClr val="bg2"/>
                </a:solidFill>
              </a:rPr>
              <a:t>VDX6740T  </a:t>
            </a:r>
            <a:r>
              <a:rPr lang="en-US" sz="2600" b="1" dirty="0">
                <a:solidFill>
                  <a:schemeClr val="bg2"/>
                </a:solidFill>
              </a:rPr>
              <a:t>Trunk Group</a:t>
            </a:r>
          </a:p>
        </p:txBody>
      </p:sp>
    </p:spTree>
    <p:extLst>
      <p:ext uri="{BB962C8B-B14F-4D97-AF65-F5344CB8AC3E}">
        <p14:creationId xmlns:p14="http://schemas.microsoft.com/office/powerpoint/2010/main" val="44949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Brocade VDX 6740T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87" y="3203303"/>
            <a:ext cx="8210856" cy="1328569"/>
          </a:xfrm>
        </p:spPr>
        <p:txBody>
          <a:bodyPr/>
          <a:lstStyle/>
          <a:p>
            <a:r>
              <a:rPr lang="en-US" dirty="0" smtClean="0"/>
              <a:t>Dual </a:t>
            </a:r>
            <a:r>
              <a:rPr lang="en-US" dirty="0" smtClean="0">
                <a:cs typeface="Courier New" pitchFamily="49" charset="0"/>
              </a:rPr>
              <a:t>hot-swappable</a:t>
            </a:r>
            <a:r>
              <a:rPr lang="en-US" dirty="0">
                <a:cs typeface="Courier New" pitchFamily="49" charset="0"/>
              </a:rPr>
              <a:t>, load-sharing power </a:t>
            </a:r>
            <a:r>
              <a:rPr lang="en-US" dirty="0" smtClean="0">
                <a:cs typeface="Courier New" pitchFamily="49" charset="0"/>
              </a:rPr>
              <a:t>supplies</a:t>
            </a:r>
          </a:p>
          <a:p>
            <a:r>
              <a:rPr lang="en-US" dirty="0">
                <a:cs typeface="Courier New" pitchFamily="49" charset="0"/>
              </a:rPr>
              <a:t>5 Redundant cooling </a:t>
            </a:r>
            <a:r>
              <a:rPr lang="en-US" dirty="0" smtClean="0">
                <a:cs typeface="Courier New" pitchFamily="49" charset="0"/>
              </a:rPr>
              <a:t>fans</a:t>
            </a:r>
          </a:p>
          <a:p>
            <a:r>
              <a:rPr lang="en-US" dirty="0">
                <a:cs typeface="Courier New" pitchFamily="49" charset="0"/>
              </a:rPr>
              <a:t>Two types of FRUs supported – Exhaust and </a:t>
            </a:r>
            <a:r>
              <a:rPr lang="en-US" dirty="0" smtClean="0">
                <a:cs typeface="Courier New" pitchFamily="49" charset="0"/>
              </a:rPr>
              <a:t>Intake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Rear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101881" y="1169508"/>
            <a:ext cx="2112962" cy="327025"/>
            <a:chOff x="1713168" y="1345324"/>
            <a:chExt cx="2112592" cy="326937"/>
          </a:xfrm>
        </p:grpSpPr>
        <p:sp>
          <p:nvSpPr>
            <p:cNvPr id="9" name="AutoShape 40"/>
            <p:cNvSpPr>
              <a:spLocks noChangeArrowheads="1"/>
            </p:cNvSpPr>
            <p:nvPr/>
          </p:nvSpPr>
          <p:spPr bwMode="auto">
            <a:xfrm>
              <a:off x="1713168" y="1345324"/>
              <a:ext cx="2016691" cy="326937"/>
            </a:xfrm>
            <a:prstGeom prst="roundRect">
              <a:avLst>
                <a:gd name="adj" fmla="val 25759"/>
              </a:avLst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 Box 35"/>
            <p:cNvSpPr txBox="1">
              <a:spLocks noChangeArrowheads="1"/>
            </p:cNvSpPr>
            <p:nvPr/>
          </p:nvSpPr>
          <p:spPr bwMode="auto">
            <a:xfrm>
              <a:off x="1768720" y="1372304"/>
              <a:ext cx="2057040" cy="2761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FF0000">
                  <a:gamma/>
                  <a:shade val="60000"/>
                  <a:invGamma/>
                  <a:alpha val="50000"/>
                </a:srgbClr>
              </a:prst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 kern="0" dirty="0" smtClean="0">
                  <a:solidFill>
                    <a:srgbClr val="0000FF"/>
                  </a:solidFill>
                  <a:latin typeface="Arial" charset="0"/>
                </a:rPr>
                <a:t>Redundant </a:t>
              </a:r>
              <a:r>
                <a:rPr lang="en-US" sz="1200" b="1" kern="0" dirty="0">
                  <a:solidFill>
                    <a:srgbClr val="0000FF"/>
                  </a:solidFill>
                  <a:latin typeface="Arial" charset="0"/>
                </a:rPr>
                <a:t>Cooling Fans</a:t>
              </a: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5579672" y="1135031"/>
            <a:ext cx="3375312" cy="399151"/>
            <a:chOff x="1701619" y="1345324"/>
            <a:chExt cx="2432583" cy="326937"/>
          </a:xfrm>
        </p:grpSpPr>
        <p:sp>
          <p:nvSpPr>
            <p:cNvPr id="12" name="AutoShape 40"/>
            <p:cNvSpPr>
              <a:spLocks noChangeArrowheads="1"/>
            </p:cNvSpPr>
            <p:nvPr/>
          </p:nvSpPr>
          <p:spPr bwMode="auto">
            <a:xfrm>
              <a:off x="1713168" y="1345324"/>
              <a:ext cx="2016691" cy="326937"/>
            </a:xfrm>
            <a:prstGeom prst="roundRect">
              <a:avLst>
                <a:gd name="adj" fmla="val 25759"/>
              </a:avLst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1701619" y="1372304"/>
              <a:ext cx="2432583" cy="2117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FF0000">
                  <a:gamma/>
                  <a:shade val="60000"/>
                  <a:invGamma/>
                  <a:alpha val="50000"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 kern="0" dirty="0" smtClean="0">
                  <a:solidFill>
                    <a:srgbClr val="FF0000"/>
                  </a:solidFill>
                  <a:latin typeface="Arial" charset="0"/>
                </a:rPr>
                <a:t>Redundant Power Supplies </a:t>
              </a:r>
              <a:r>
                <a:rPr lang="en-US" sz="1200" b="1" kern="0" dirty="0">
                  <a:solidFill>
                    <a:srgbClr val="FF0000"/>
                  </a:solidFill>
                  <a:latin typeface="Arial" charset="0"/>
                </a:rPr>
                <a:t> </a:t>
              </a:r>
              <a:r>
                <a:rPr lang="en-US" sz="1200" b="1" kern="0" dirty="0" smtClean="0">
                  <a:solidFill>
                    <a:srgbClr val="FF0000"/>
                  </a:solidFill>
                  <a:latin typeface="Arial" charset="0"/>
                </a:rPr>
                <a:t>(FRUs)</a:t>
              </a:r>
            </a:p>
          </p:txBody>
        </p:sp>
      </p:grpSp>
      <p:pic>
        <p:nvPicPr>
          <p:cNvPr id="34" name="Picture 2" descr="C:\Users\jheuser\Documents\jim\photos\products\VDX6740_Castor\VDX6740T_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5" y="1656422"/>
            <a:ext cx="7668348" cy="11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1122505" y="2043211"/>
            <a:ext cx="4799023" cy="718908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6167470" y="2043211"/>
            <a:ext cx="2226471" cy="718908"/>
          </a:xfrm>
          <a:prstGeom prst="rect">
            <a:avLst/>
          </a:prstGeom>
          <a:noFill/>
          <a:ln w="381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5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223701" y="458709"/>
            <a:ext cx="8525148" cy="472437"/>
          </a:xfrm>
        </p:spPr>
        <p:txBody>
          <a:bodyPr/>
          <a:lstStyle/>
          <a:p>
            <a:r>
              <a:rPr lang="en-US" dirty="0" smtClean="0"/>
              <a:t>Brocade VDX 6740T – Hardware Architecture</a:t>
            </a:r>
            <a:endParaRPr lang="en-US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VDX 6740T Block Diagram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66750" y="1685925"/>
            <a:ext cx="7639050" cy="305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1201737" y="1472173"/>
            <a:ext cx="684998" cy="257711"/>
            <a:chOff x="1390651" y="1877171"/>
            <a:chExt cx="552530" cy="380254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53798" t="35715" r="26962" b="39285"/>
            <a:stretch>
              <a:fillRect/>
            </a:stretch>
          </p:blipFill>
          <p:spPr bwMode="auto">
            <a:xfrm>
              <a:off x="1390651" y="1948236"/>
              <a:ext cx="287262" cy="238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63669" t="61673" r="26352" b="31931"/>
            <a:stretch>
              <a:fillRect/>
            </a:stretch>
          </p:blipFill>
          <p:spPr bwMode="auto">
            <a:xfrm rot="16200000">
              <a:off x="1661662" y="1975906"/>
              <a:ext cx="380254" cy="1827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883663" y="1378744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Mgmt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962025" y="3107532"/>
            <a:ext cx="1143000" cy="7786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CPU</a:t>
            </a:r>
          </a:p>
        </p:txBody>
      </p:sp>
      <p:cxnSp>
        <p:nvCxnSpPr>
          <p:cNvPr id="57" name="Elbow Connector 56"/>
          <p:cNvCxnSpPr/>
          <p:nvPr/>
        </p:nvCxnSpPr>
        <p:spPr>
          <a:xfrm rot="16200000" flipH="1">
            <a:off x="320921" y="2179814"/>
            <a:ext cx="1425810" cy="429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4" idx="3"/>
            <a:endCxn id="53" idx="1"/>
          </p:cNvCxnSpPr>
          <p:nvPr/>
        </p:nvCxnSpPr>
        <p:spPr>
          <a:xfrm flipV="1">
            <a:off x="2105025" y="3099591"/>
            <a:ext cx="843306" cy="39727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/>
          <p:nvPr/>
        </p:nvCxnSpPr>
        <p:spPr>
          <a:xfrm rot="5400000" flipH="1" flipV="1">
            <a:off x="4884983" y="1641613"/>
            <a:ext cx="977831" cy="95250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 bwMode="auto">
          <a:xfrm>
            <a:off x="2219325" y="1585913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4765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401688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8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 bwMode="auto">
          <a:xfrm>
            <a:off x="4194683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56388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47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6019032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48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rot="10800000">
            <a:off x="5941270" y="1800226"/>
            <a:ext cx="161922" cy="714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 bwMode="auto">
          <a:xfrm>
            <a:off x="6126737" y="1735932"/>
            <a:ext cx="942975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</a:rPr>
              <a:t>1x10GbE</a:t>
            </a:r>
          </a:p>
        </p:txBody>
      </p:sp>
      <p:sp>
        <p:nvSpPr>
          <p:cNvPr id="134" name="Oval 133"/>
          <p:cNvSpPr/>
          <p:nvPr/>
        </p:nvSpPr>
        <p:spPr bwMode="auto">
          <a:xfrm>
            <a:off x="2228850" y="3028951"/>
            <a:ext cx="285750" cy="221456"/>
          </a:xfrm>
          <a:prstGeom prst="ellipse">
            <a:avLst/>
          </a:prstGeom>
          <a:solidFill>
            <a:srgbClr val="9933FF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2" name="Oval 141"/>
          <p:cNvSpPr/>
          <p:nvPr/>
        </p:nvSpPr>
        <p:spPr bwMode="auto">
          <a:xfrm>
            <a:off x="5534025" y="3447182"/>
            <a:ext cx="285750" cy="243602"/>
          </a:xfrm>
          <a:prstGeom prst="ellipse">
            <a:avLst/>
          </a:prstGeom>
          <a:solidFill>
            <a:srgbClr val="9933FF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3" name="Oval 142"/>
          <p:cNvSpPr/>
          <p:nvPr/>
        </p:nvSpPr>
        <p:spPr bwMode="auto">
          <a:xfrm>
            <a:off x="5534025" y="3804370"/>
            <a:ext cx="285750" cy="243602"/>
          </a:xfrm>
          <a:prstGeom prst="ellipse">
            <a:avLst/>
          </a:prstGeom>
          <a:solidFill>
            <a:srgbClr val="009900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5" name="TextBox 144"/>
          <p:cNvSpPr txBox="1"/>
          <p:nvPr/>
        </p:nvSpPr>
        <p:spPr bwMode="auto">
          <a:xfrm>
            <a:off x="6000751" y="3417110"/>
            <a:ext cx="2124075" cy="27084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</a:rPr>
              <a:t>Control Plane Traffic</a:t>
            </a:r>
          </a:p>
        </p:txBody>
      </p:sp>
      <p:sp>
        <p:nvSpPr>
          <p:cNvPr id="146" name="TextBox 145"/>
          <p:cNvSpPr txBox="1"/>
          <p:nvPr/>
        </p:nvSpPr>
        <p:spPr bwMode="auto">
          <a:xfrm>
            <a:off x="5991226" y="3690784"/>
            <a:ext cx="2474739" cy="81253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err="1" smtClean="0">
                <a:solidFill>
                  <a:prstClr val="white"/>
                </a:solidFill>
              </a:rPr>
              <a:t>FCoE</a:t>
            </a:r>
            <a:r>
              <a:rPr lang="en-US" sz="1600" b="1" dirty="0" smtClean="0">
                <a:solidFill>
                  <a:prstClr val="white"/>
                </a:solidFill>
              </a:rPr>
              <a:t>/Ethernet /FC **</a:t>
            </a:r>
          </a:p>
          <a:p>
            <a:r>
              <a:rPr lang="en-US" sz="1600" b="1" dirty="0" smtClean="0">
                <a:solidFill>
                  <a:prstClr val="white"/>
                </a:solidFill>
              </a:rPr>
              <a:t>Data Switching </a:t>
            </a:r>
          </a:p>
          <a:p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1381125" y="4221956"/>
            <a:ext cx="33528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Franklin Gothic Demi"/>
              </a:rPr>
              <a:t>VDX </a:t>
            </a:r>
            <a:r>
              <a:rPr lang="en-US" sz="2400" b="1" dirty="0" smtClean="0">
                <a:solidFill>
                  <a:prstClr val="white"/>
                </a:solidFill>
                <a:latin typeface="Franklin Gothic Demi"/>
              </a:rPr>
              <a:t>6740T </a:t>
            </a:r>
            <a:r>
              <a:rPr lang="en-US" sz="2400" b="1" dirty="0">
                <a:solidFill>
                  <a:prstClr val="white"/>
                </a:solidFill>
                <a:latin typeface="Franklin Gothic Demi"/>
              </a:rPr>
              <a:t>Layout</a:t>
            </a:r>
          </a:p>
        </p:txBody>
      </p:sp>
      <p:sp>
        <p:nvSpPr>
          <p:cNvPr id="7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65881" y="4973341"/>
            <a:ext cx="4027582" cy="116426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2013 Brocade Communications Systems, Inc. CONFIDENTIAL—For Internal Use Only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37891" y="4979472"/>
            <a:ext cx="246061" cy="116425"/>
          </a:xfrm>
        </p:spPr>
        <p:txBody>
          <a:bodyPr/>
          <a:lstStyle/>
          <a:p>
            <a:fld id="{7BCC8D0D-EAEC-449D-9161-023DFF90F2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6" name="Date Placeholder 6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547536" y="1214531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6789889" y="1204239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173966" y="1205439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 bwMode="auto">
          <a:xfrm>
            <a:off x="7027384" y="1101332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QSFP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6772009" y="1585912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957682" y="1205440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 bwMode="auto">
          <a:xfrm>
            <a:off x="7106563" y="1583218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7471199" y="1589078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3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7877053" y="1585916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86" name="Elbow Connector 85"/>
          <p:cNvCxnSpPr/>
          <p:nvPr/>
        </p:nvCxnSpPr>
        <p:spPr>
          <a:xfrm rot="16200000" flipH="1">
            <a:off x="805707" y="2199114"/>
            <a:ext cx="1425810" cy="334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1207482" y="2259976"/>
            <a:ext cx="1425810" cy="334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 bwMode="auto">
          <a:xfrm>
            <a:off x="283796" y="1229935"/>
            <a:ext cx="971550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Micro USB</a:t>
            </a:r>
          </a:p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Console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1275958" y="1323185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USB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3296735" y="1240020"/>
            <a:ext cx="1618165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48X10G Base T</a:t>
            </a:r>
          </a:p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RJ-45</a:t>
            </a:r>
            <a:endParaRPr lang="en-US" sz="1100" b="1" dirty="0">
              <a:solidFill>
                <a:prstClr val="black"/>
              </a:solidFill>
            </a:endParaRPr>
          </a:p>
        </p:txBody>
      </p:sp>
      <p:cxnSp>
        <p:nvCxnSpPr>
          <p:cNvPr id="91" name="Elbow Connector 90"/>
          <p:cNvCxnSpPr/>
          <p:nvPr/>
        </p:nvCxnSpPr>
        <p:spPr>
          <a:xfrm rot="16200000" flipV="1">
            <a:off x="1978281" y="2026621"/>
            <a:ext cx="1632861" cy="73661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2537975" y="2109901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1201738" y="1671637"/>
            <a:ext cx="372131" cy="1907382"/>
          </a:xfrm>
          <a:custGeom>
            <a:avLst/>
            <a:gdLst>
              <a:gd name="connsiteX0" fmla="*/ 979487 w 1839912"/>
              <a:gd name="connsiteY0" fmla="*/ 0 h 2405062"/>
              <a:gd name="connsiteX1" fmla="*/ 989012 w 1839912"/>
              <a:gd name="connsiteY1" fmla="*/ 447675 h 2405062"/>
              <a:gd name="connsiteX2" fmla="*/ 1674812 w 1839912"/>
              <a:gd name="connsiteY2" fmla="*/ 542925 h 2405062"/>
              <a:gd name="connsiteX3" fmla="*/ 1598612 w 1839912"/>
              <a:gd name="connsiteY3" fmla="*/ 1714500 h 2405062"/>
              <a:gd name="connsiteX4" fmla="*/ 227012 w 1839912"/>
              <a:gd name="connsiteY4" fmla="*/ 2305050 h 2405062"/>
              <a:gd name="connsiteX5" fmla="*/ 236537 w 1839912"/>
              <a:gd name="connsiteY5" fmla="*/ 2314575 h 2405062"/>
              <a:gd name="connsiteX0" fmla="*/ 863600 w 1724025"/>
              <a:gd name="connsiteY0" fmla="*/ 0 h 3521868"/>
              <a:gd name="connsiteX1" fmla="*/ 873125 w 1724025"/>
              <a:gd name="connsiteY1" fmla="*/ 447675 h 3521868"/>
              <a:gd name="connsiteX2" fmla="*/ 1558925 w 1724025"/>
              <a:gd name="connsiteY2" fmla="*/ 542925 h 3521868"/>
              <a:gd name="connsiteX3" fmla="*/ 1482725 w 1724025"/>
              <a:gd name="connsiteY3" fmla="*/ 1714500 h 3521868"/>
              <a:gd name="connsiteX4" fmla="*/ 111125 w 1724025"/>
              <a:gd name="connsiteY4" fmla="*/ 2305050 h 3521868"/>
              <a:gd name="connsiteX5" fmla="*/ 815975 w 1724025"/>
              <a:gd name="connsiteY5" fmla="*/ 3476625 h 3521868"/>
              <a:gd name="connsiteX0" fmla="*/ 106362 w 903287"/>
              <a:gd name="connsiteY0" fmla="*/ 0 h 3476625"/>
              <a:gd name="connsiteX1" fmla="*/ 115887 w 903287"/>
              <a:gd name="connsiteY1" fmla="*/ 447675 h 3476625"/>
              <a:gd name="connsiteX2" fmla="*/ 801687 w 903287"/>
              <a:gd name="connsiteY2" fmla="*/ 542925 h 3476625"/>
              <a:gd name="connsiteX3" fmla="*/ 725487 w 903287"/>
              <a:gd name="connsiteY3" fmla="*/ 1714500 h 3476625"/>
              <a:gd name="connsiteX4" fmla="*/ 58737 w 903287"/>
              <a:gd name="connsiteY4" fmla="*/ 3476625 h 3476625"/>
              <a:gd name="connsiteX0" fmla="*/ 819150 w 1690688"/>
              <a:gd name="connsiteY0" fmla="*/ 0 h 2486025"/>
              <a:gd name="connsiteX1" fmla="*/ 828675 w 1690688"/>
              <a:gd name="connsiteY1" fmla="*/ 447675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690688"/>
              <a:gd name="connsiteY0" fmla="*/ 0 h 2486025"/>
              <a:gd name="connsiteX1" fmla="*/ 819150 w 1690688"/>
              <a:gd name="connsiteY1" fmla="*/ 590550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700212"/>
              <a:gd name="connsiteY0" fmla="*/ 0 h 2486025"/>
              <a:gd name="connsiteX1" fmla="*/ 819150 w 1700212"/>
              <a:gd name="connsiteY1" fmla="*/ 590550 h 2486025"/>
              <a:gd name="connsiteX2" fmla="*/ 1571625 w 1700212"/>
              <a:gd name="connsiteY2" fmla="*/ 714375 h 2486025"/>
              <a:gd name="connsiteX3" fmla="*/ 1438275 w 1700212"/>
              <a:gd name="connsiteY3" fmla="*/ 1714500 h 2486025"/>
              <a:gd name="connsiteX4" fmla="*/ 0 w 1700212"/>
              <a:gd name="connsiteY4" fmla="*/ 2486025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12" h="2486025">
                <a:moveTo>
                  <a:pt x="819150" y="0"/>
                </a:moveTo>
                <a:cubicBezTo>
                  <a:pt x="765969" y="178594"/>
                  <a:pt x="693738" y="471488"/>
                  <a:pt x="819150" y="590550"/>
                </a:cubicBezTo>
                <a:cubicBezTo>
                  <a:pt x="944562" y="709612"/>
                  <a:pt x="1468437" y="527050"/>
                  <a:pt x="1571625" y="714375"/>
                </a:cubicBezTo>
                <a:cubicBezTo>
                  <a:pt x="1674813" y="901700"/>
                  <a:pt x="1700212" y="1419225"/>
                  <a:pt x="1438275" y="1714500"/>
                </a:cubicBezTo>
                <a:cubicBezTo>
                  <a:pt x="1176338" y="2009775"/>
                  <a:pt x="138906" y="2118916"/>
                  <a:pt x="0" y="2486025"/>
                </a:cubicBezTo>
              </a:path>
            </a:pathLst>
          </a:custGeom>
          <a:ln w="25400">
            <a:solidFill>
              <a:schemeClr val="bg2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5975025" y="4189183"/>
            <a:ext cx="2187018" cy="5416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</a:rPr>
              <a:t>Management Plane - OOB</a:t>
            </a:r>
            <a:endParaRPr lang="en-US" sz="1600" b="1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4" y="1535641"/>
            <a:ext cx="2095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Oval 67"/>
          <p:cNvSpPr/>
          <p:nvPr/>
        </p:nvSpPr>
        <p:spPr bwMode="auto">
          <a:xfrm>
            <a:off x="1400175" y="2641570"/>
            <a:ext cx="285750" cy="221456"/>
          </a:xfrm>
          <a:prstGeom prst="ellipse">
            <a:avLst/>
          </a:prstGeom>
          <a:solidFill>
            <a:schemeClr val="bg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5556292" y="4208148"/>
            <a:ext cx="285750" cy="243602"/>
          </a:xfrm>
          <a:prstGeom prst="ellipse">
            <a:avLst/>
          </a:prstGeom>
          <a:solidFill>
            <a:schemeClr val="bg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5" name="Elbow Connector 94"/>
          <p:cNvCxnSpPr/>
          <p:nvPr/>
        </p:nvCxnSpPr>
        <p:spPr>
          <a:xfrm rot="5400000" flipH="1" flipV="1">
            <a:off x="5300124" y="1345393"/>
            <a:ext cx="1750218" cy="2240884"/>
          </a:xfrm>
          <a:prstGeom prst="bentConnector3">
            <a:avLst>
              <a:gd name="adj1" fmla="val 2966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 rot="5400000" flipH="1" flipV="1">
            <a:off x="5196410" y="1420795"/>
            <a:ext cx="1580690" cy="1987500"/>
          </a:xfrm>
          <a:prstGeom prst="bentConnector3">
            <a:avLst>
              <a:gd name="adj1" fmla="val 3117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 bwMode="auto">
          <a:xfrm>
            <a:off x="6303700" y="2431848"/>
            <a:ext cx="942975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</a:rPr>
              <a:t>1</a:t>
            </a:r>
            <a:r>
              <a:rPr lang="en-US" sz="1100" b="1" dirty="0" smtClean="0">
                <a:solidFill>
                  <a:prstClr val="black"/>
                </a:solidFill>
              </a:rPr>
              <a:t>x40GbE</a:t>
            </a:r>
            <a:endParaRPr lang="en-US" sz="1100" b="1" dirty="0">
              <a:solidFill>
                <a:prstClr val="black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rot="10800000">
            <a:off x="6913289" y="2489491"/>
            <a:ext cx="161922" cy="714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699022" y="1615316"/>
            <a:ext cx="0" cy="13143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231422" y="2920749"/>
            <a:ext cx="24676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8106247" y="1597503"/>
            <a:ext cx="0" cy="142854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5228555" y="3022110"/>
            <a:ext cx="28863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/>
          <p:nvPr/>
        </p:nvCxnSpPr>
        <p:spPr>
          <a:xfrm rot="16200000" flipV="1">
            <a:off x="2208315" y="2037409"/>
            <a:ext cx="1632861" cy="736614"/>
          </a:xfrm>
          <a:prstGeom prst="bentConnector3">
            <a:avLst>
              <a:gd name="adj1" fmla="val 5435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 bwMode="auto">
          <a:xfrm>
            <a:off x="2369368" y="1799410"/>
            <a:ext cx="587588" cy="4580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AQ-PHY</a:t>
            </a:r>
          </a:p>
        </p:txBody>
      </p:sp>
      <p:sp>
        <p:nvSpPr>
          <p:cNvPr id="140" name="TextBox 139"/>
          <p:cNvSpPr txBox="1"/>
          <p:nvPr/>
        </p:nvSpPr>
        <p:spPr bwMode="auto">
          <a:xfrm>
            <a:off x="2537975" y="2141866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1 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3625110" y="1589958"/>
            <a:ext cx="0" cy="10516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3163018" y="1789022"/>
            <a:ext cx="587588" cy="4580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AQ-PHY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4449953" y="1587807"/>
            <a:ext cx="0" cy="10516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 bwMode="auto">
          <a:xfrm>
            <a:off x="3946768" y="1789022"/>
            <a:ext cx="587588" cy="4580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AQ-PHY</a:t>
            </a:r>
          </a:p>
        </p:txBody>
      </p:sp>
      <p:cxnSp>
        <p:nvCxnSpPr>
          <p:cNvPr id="149" name="Elbow Connector 148"/>
          <p:cNvCxnSpPr/>
          <p:nvPr/>
        </p:nvCxnSpPr>
        <p:spPr>
          <a:xfrm rot="5400000" flipH="1" flipV="1">
            <a:off x="5046009" y="1652401"/>
            <a:ext cx="977831" cy="952500"/>
          </a:xfrm>
          <a:prstGeom prst="bentConnector3">
            <a:avLst>
              <a:gd name="adj1" fmla="val 4338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 bwMode="auto">
          <a:xfrm>
            <a:off x="4776043" y="1789404"/>
            <a:ext cx="587588" cy="4580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AQ-PHY</a:t>
            </a:r>
          </a:p>
        </p:txBody>
      </p:sp>
      <p:sp>
        <p:nvSpPr>
          <p:cNvPr id="72" name="TextBox 71"/>
          <p:cNvSpPr txBox="1"/>
          <p:nvPr/>
        </p:nvSpPr>
        <p:spPr bwMode="auto">
          <a:xfrm>
            <a:off x="4958500" y="2137575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1 2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948331" y="2574526"/>
            <a:ext cx="2305156" cy="105013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ASIC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3521599" y="1543050"/>
            <a:ext cx="696356" cy="1377700"/>
          </a:xfrm>
          <a:custGeom>
            <a:avLst/>
            <a:gdLst>
              <a:gd name="connsiteX0" fmla="*/ 111125 w 958850"/>
              <a:gd name="connsiteY0" fmla="*/ 0 h 1377950"/>
              <a:gd name="connsiteX1" fmla="*/ 111125 w 958850"/>
              <a:gd name="connsiteY1" fmla="*/ 1152525 h 1377950"/>
              <a:gd name="connsiteX2" fmla="*/ 777875 w 958850"/>
              <a:gd name="connsiteY2" fmla="*/ 1190625 h 1377950"/>
              <a:gd name="connsiteX3" fmla="*/ 958850 w 958850"/>
              <a:gd name="connsiteY3" fmla="*/ 28575 h 1377950"/>
              <a:gd name="connsiteX4" fmla="*/ 958850 w 958850"/>
              <a:gd name="connsiteY4" fmla="*/ 28575 h 1377950"/>
              <a:gd name="connsiteX0" fmla="*/ 127000 w 1030287"/>
              <a:gd name="connsiteY0" fmla="*/ 0 h 1331912"/>
              <a:gd name="connsiteX1" fmla="*/ 127000 w 1030287"/>
              <a:gd name="connsiteY1" fmla="*/ 1152525 h 1331912"/>
              <a:gd name="connsiteX2" fmla="*/ 889000 w 1030287"/>
              <a:gd name="connsiteY2" fmla="*/ 1076325 h 1331912"/>
              <a:gd name="connsiteX3" fmla="*/ 974725 w 1030287"/>
              <a:gd name="connsiteY3" fmla="*/ 28575 h 1331912"/>
              <a:gd name="connsiteX4" fmla="*/ 974725 w 1030287"/>
              <a:gd name="connsiteY4" fmla="*/ 28575 h 1331912"/>
              <a:gd name="connsiteX0" fmla="*/ 55563 w 944563"/>
              <a:gd name="connsiteY0" fmla="*/ 0 h 1303337"/>
              <a:gd name="connsiteX1" fmla="*/ 141288 w 944563"/>
              <a:gd name="connsiteY1" fmla="*/ 1123950 h 1303337"/>
              <a:gd name="connsiteX2" fmla="*/ 817563 w 944563"/>
              <a:gd name="connsiteY2" fmla="*/ 1076325 h 1303337"/>
              <a:gd name="connsiteX3" fmla="*/ 903288 w 944563"/>
              <a:gd name="connsiteY3" fmla="*/ 28575 h 1303337"/>
              <a:gd name="connsiteX4" fmla="*/ 903288 w 944563"/>
              <a:gd name="connsiteY4" fmla="*/ 28575 h 130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563" h="1303337">
                <a:moveTo>
                  <a:pt x="55563" y="0"/>
                </a:moveTo>
                <a:cubicBezTo>
                  <a:pt x="0" y="477044"/>
                  <a:pt x="14288" y="944563"/>
                  <a:pt x="141288" y="1123950"/>
                </a:cubicBezTo>
                <a:cubicBezTo>
                  <a:pt x="268288" y="1303337"/>
                  <a:pt x="690563" y="1258887"/>
                  <a:pt x="817563" y="1076325"/>
                </a:cubicBezTo>
                <a:cubicBezTo>
                  <a:pt x="944563" y="893763"/>
                  <a:pt x="889001" y="203200"/>
                  <a:pt x="903288" y="28575"/>
                </a:cubicBezTo>
                <a:lnTo>
                  <a:pt x="903288" y="28575"/>
                </a:lnTo>
              </a:path>
            </a:pathLst>
          </a:custGeom>
          <a:ln w="25400">
            <a:solidFill>
              <a:srgbClr val="00990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3741914" y="2484304"/>
            <a:ext cx="285750" cy="221456"/>
          </a:xfrm>
          <a:prstGeom prst="ellipse">
            <a:avLst/>
          </a:prstGeom>
          <a:solidFill>
            <a:srgbClr val="009900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3" name="Freeform 132"/>
          <p:cNvSpPr/>
          <p:nvPr/>
        </p:nvSpPr>
        <p:spPr>
          <a:xfrm>
            <a:off x="1933576" y="1557337"/>
            <a:ext cx="1229442" cy="1864519"/>
          </a:xfrm>
          <a:custGeom>
            <a:avLst/>
            <a:gdLst>
              <a:gd name="connsiteX0" fmla="*/ 979487 w 1839912"/>
              <a:gd name="connsiteY0" fmla="*/ 0 h 2405062"/>
              <a:gd name="connsiteX1" fmla="*/ 989012 w 1839912"/>
              <a:gd name="connsiteY1" fmla="*/ 447675 h 2405062"/>
              <a:gd name="connsiteX2" fmla="*/ 1674812 w 1839912"/>
              <a:gd name="connsiteY2" fmla="*/ 542925 h 2405062"/>
              <a:gd name="connsiteX3" fmla="*/ 1598612 w 1839912"/>
              <a:gd name="connsiteY3" fmla="*/ 1714500 h 2405062"/>
              <a:gd name="connsiteX4" fmla="*/ 227012 w 1839912"/>
              <a:gd name="connsiteY4" fmla="*/ 2305050 h 2405062"/>
              <a:gd name="connsiteX5" fmla="*/ 236537 w 1839912"/>
              <a:gd name="connsiteY5" fmla="*/ 2314575 h 2405062"/>
              <a:gd name="connsiteX0" fmla="*/ 863600 w 1724025"/>
              <a:gd name="connsiteY0" fmla="*/ 0 h 3521868"/>
              <a:gd name="connsiteX1" fmla="*/ 873125 w 1724025"/>
              <a:gd name="connsiteY1" fmla="*/ 447675 h 3521868"/>
              <a:gd name="connsiteX2" fmla="*/ 1558925 w 1724025"/>
              <a:gd name="connsiteY2" fmla="*/ 542925 h 3521868"/>
              <a:gd name="connsiteX3" fmla="*/ 1482725 w 1724025"/>
              <a:gd name="connsiteY3" fmla="*/ 1714500 h 3521868"/>
              <a:gd name="connsiteX4" fmla="*/ 111125 w 1724025"/>
              <a:gd name="connsiteY4" fmla="*/ 2305050 h 3521868"/>
              <a:gd name="connsiteX5" fmla="*/ 815975 w 1724025"/>
              <a:gd name="connsiteY5" fmla="*/ 3476625 h 3521868"/>
              <a:gd name="connsiteX0" fmla="*/ 106362 w 903287"/>
              <a:gd name="connsiteY0" fmla="*/ 0 h 3476625"/>
              <a:gd name="connsiteX1" fmla="*/ 115887 w 903287"/>
              <a:gd name="connsiteY1" fmla="*/ 447675 h 3476625"/>
              <a:gd name="connsiteX2" fmla="*/ 801687 w 903287"/>
              <a:gd name="connsiteY2" fmla="*/ 542925 h 3476625"/>
              <a:gd name="connsiteX3" fmla="*/ 725487 w 903287"/>
              <a:gd name="connsiteY3" fmla="*/ 1714500 h 3476625"/>
              <a:gd name="connsiteX4" fmla="*/ 58737 w 903287"/>
              <a:gd name="connsiteY4" fmla="*/ 3476625 h 3476625"/>
              <a:gd name="connsiteX0" fmla="*/ 819150 w 1690688"/>
              <a:gd name="connsiteY0" fmla="*/ 0 h 2486025"/>
              <a:gd name="connsiteX1" fmla="*/ 828675 w 1690688"/>
              <a:gd name="connsiteY1" fmla="*/ 447675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690688"/>
              <a:gd name="connsiteY0" fmla="*/ 0 h 2486025"/>
              <a:gd name="connsiteX1" fmla="*/ 819150 w 1690688"/>
              <a:gd name="connsiteY1" fmla="*/ 590550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700212"/>
              <a:gd name="connsiteY0" fmla="*/ 0 h 2486025"/>
              <a:gd name="connsiteX1" fmla="*/ 819150 w 1700212"/>
              <a:gd name="connsiteY1" fmla="*/ 590550 h 2486025"/>
              <a:gd name="connsiteX2" fmla="*/ 1571625 w 1700212"/>
              <a:gd name="connsiteY2" fmla="*/ 714375 h 2486025"/>
              <a:gd name="connsiteX3" fmla="*/ 1438275 w 1700212"/>
              <a:gd name="connsiteY3" fmla="*/ 1714500 h 2486025"/>
              <a:gd name="connsiteX4" fmla="*/ 0 w 1700212"/>
              <a:gd name="connsiteY4" fmla="*/ 2486025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12" h="2486025">
                <a:moveTo>
                  <a:pt x="819150" y="0"/>
                </a:moveTo>
                <a:cubicBezTo>
                  <a:pt x="765969" y="178594"/>
                  <a:pt x="693738" y="471488"/>
                  <a:pt x="819150" y="590550"/>
                </a:cubicBezTo>
                <a:cubicBezTo>
                  <a:pt x="944562" y="709612"/>
                  <a:pt x="1468437" y="527050"/>
                  <a:pt x="1571625" y="714375"/>
                </a:cubicBezTo>
                <a:cubicBezTo>
                  <a:pt x="1674813" y="901700"/>
                  <a:pt x="1700212" y="1419225"/>
                  <a:pt x="1438275" y="1714500"/>
                </a:cubicBezTo>
                <a:cubicBezTo>
                  <a:pt x="1176338" y="2009775"/>
                  <a:pt x="138906" y="2118916"/>
                  <a:pt x="0" y="2486025"/>
                </a:cubicBezTo>
              </a:path>
            </a:pathLst>
          </a:custGeom>
          <a:ln w="25400">
            <a:solidFill>
              <a:srgbClr val="9933FF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322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47582" y="1503376"/>
            <a:ext cx="8393255" cy="1818959"/>
          </a:xfrm>
        </p:spPr>
        <p:txBody>
          <a:bodyPr/>
          <a:lstStyle/>
          <a:p>
            <a:pPr algn="ctr"/>
            <a:r>
              <a:rPr lang="en-US" sz="6600" dirty="0" smtClean="0"/>
              <a:t>Licensing &amp;</a:t>
            </a:r>
            <a:br>
              <a:rPr lang="en-US" sz="6600" dirty="0" smtClean="0"/>
            </a:br>
            <a:r>
              <a:rPr lang="en-US" sz="6600" dirty="0" smtClean="0"/>
              <a:t>SKU Strategy</a:t>
            </a:r>
          </a:p>
        </p:txBody>
      </p:sp>
    </p:spTree>
    <p:extLst>
      <p:ext uri="{BB962C8B-B14F-4D97-AF65-F5344CB8AC3E}">
        <p14:creationId xmlns:p14="http://schemas.microsoft.com/office/powerpoint/2010/main" val="7545980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438150"/>
            <a:ext cx="8208875" cy="475771"/>
          </a:xfrm>
        </p:spPr>
        <p:txBody>
          <a:bodyPr/>
          <a:lstStyle/>
          <a:p>
            <a:r>
              <a:rPr lang="en-US" dirty="0" smtClean="0"/>
              <a:t>Licensing Strategy – VDX6740/VDX 6740T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C49CC6-A79F-4A2A-A117-DDB7C42CE8F2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27534" y="4601677"/>
            <a:ext cx="7635341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smtClean="0"/>
              <a:t>NOTE : </a:t>
            </a:r>
            <a:r>
              <a:rPr lang="en-US" sz="800" dirty="0" smtClean="0"/>
              <a:t>For VDX 8K  L3 license is sold separately .  VDX 6K includes L3 license in Base version. 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           Two node VCS , does not require any VCS license. More than 2 nodes in a VCS fabric would require  VCS license on all nodes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           </a:t>
            </a:r>
            <a:r>
              <a:rPr lang="en-US" sz="1050" baseline="30000" dirty="0" smtClean="0"/>
              <a:t>1 – New in NOS 4.0</a:t>
            </a:r>
            <a:endParaRPr lang="en-US" sz="105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47650" y="1266823"/>
            <a:ext cx="6896099" cy="33337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35235" y="3372103"/>
            <a:ext cx="6708568" cy="11294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816149" y="2587622"/>
            <a:ext cx="2234970" cy="78448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Layer3 </a:t>
            </a:r>
            <a:endParaRPr lang="en-US" sz="1400" dirty="0"/>
          </a:p>
          <a:p>
            <a:pPr algn="ctr"/>
            <a:r>
              <a:rPr lang="en-US" sz="1000" dirty="0"/>
              <a:t>(OSPF, </a:t>
            </a:r>
            <a:r>
              <a:rPr lang="en-US" sz="1000" dirty="0" err="1"/>
              <a:t>VRRPe</a:t>
            </a:r>
            <a:r>
              <a:rPr lang="en-US" sz="1000" dirty="0"/>
              <a:t>, PIM, BGP</a:t>
            </a:r>
            <a:r>
              <a:rPr lang="en-US" sz="1000" baseline="30000" dirty="0"/>
              <a:t>1</a:t>
            </a:r>
            <a:r>
              <a:rPr lang="en-US" sz="1000" dirty="0"/>
              <a:t>, VRF-Lite</a:t>
            </a:r>
            <a:r>
              <a:rPr lang="en-US" sz="1000" baseline="30000" dirty="0"/>
              <a:t>1</a:t>
            </a:r>
            <a:r>
              <a:rPr lang="en-US" sz="1000" dirty="0"/>
              <a:t> )</a:t>
            </a:r>
          </a:p>
          <a:p>
            <a:pPr algn="ctr"/>
            <a:endParaRPr lang="en-US" sz="1400" dirty="0"/>
          </a:p>
        </p:txBody>
      </p:sp>
      <p:pic>
        <p:nvPicPr>
          <p:cNvPr id="19" name="Picture 3" descr="C:\Users\jheuser\Documents\jim\photos\products\VDX6740_Castor\VDX6740_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7" y="3552365"/>
            <a:ext cx="6737831" cy="71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 bwMode="auto">
          <a:xfrm>
            <a:off x="2586666" y="2587622"/>
            <a:ext cx="2155793" cy="7392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/>
              <a:t>FCOE License</a:t>
            </a:r>
          </a:p>
          <a:p>
            <a:pPr algn="ctr"/>
            <a:r>
              <a:rPr lang="en-US" sz="1400" dirty="0" smtClean="0"/>
              <a:t>$12,000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335235" y="2569378"/>
            <a:ext cx="2176757" cy="7286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/>
              <a:t>VCS License</a:t>
            </a:r>
          </a:p>
          <a:p>
            <a:pPr algn="ctr"/>
            <a:r>
              <a:rPr lang="en-US" sz="1000" dirty="0"/>
              <a:t>(Logical Chassis Included</a:t>
            </a:r>
            <a:r>
              <a:rPr lang="en-US" sz="1000" baseline="30000" dirty="0"/>
              <a:t>1</a:t>
            </a:r>
            <a:r>
              <a:rPr lang="en-US" sz="1000" dirty="0" smtClean="0"/>
              <a:t>)</a:t>
            </a:r>
          </a:p>
          <a:p>
            <a:pPr algn="ctr"/>
            <a:r>
              <a:rPr lang="en-US" sz="1400" dirty="0" smtClean="0"/>
              <a:t>$</a:t>
            </a:r>
            <a:r>
              <a:rPr lang="en-US" sz="1400" dirty="0"/>
              <a:t>7</a:t>
            </a:r>
            <a:r>
              <a:rPr lang="en-US" sz="1400" dirty="0" smtClean="0"/>
              <a:t>,000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217125" y="1438275"/>
            <a:ext cx="3084861" cy="5539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ALLSW SKU(VCS+FCOE+L3)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$15,000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2421294" y="4268406"/>
            <a:ext cx="3227031" cy="1538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smtClean="0"/>
              <a:t>VDX 6740/ VDX 6740T(24P, 48P, 64P , 64P-ALLSW SKU) 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677151" y="3499265"/>
            <a:ext cx="574540" cy="13208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 smtClean="0"/>
              <a:t>24P</a:t>
            </a:r>
          </a:p>
          <a:p>
            <a:pPr algn="ctr"/>
            <a:r>
              <a:rPr lang="en-US" sz="1100" dirty="0" smtClean="0"/>
              <a:t>SKU</a:t>
            </a:r>
            <a:endParaRPr lang="en-US" sz="1100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7670868" y="3048494"/>
            <a:ext cx="587308" cy="445430"/>
          </a:xfrm>
          <a:prstGeom prst="rect">
            <a:avLst/>
          </a:prstGeom>
          <a:solidFill>
            <a:schemeClr val="accent4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lvl="0" algn="ctr"/>
            <a:r>
              <a:rPr lang="en-US" sz="800" dirty="0">
                <a:solidFill>
                  <a:prstClr val="black"/>
                </a:solidFill>
              </a:rPr>
              <a:t>8 Port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 DPOD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license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7670868" y="2603755"/>
            <a:ext cx="587308" cy="445430"/>
          </a:xfrm>
          <a:prstGeom prst="rect">
            <a:avLst/>
          </a:prstGeom>
          <a:solidFill>
            <a:schemeClr val="accent4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lvl="0" algn="ctr"/>
            <a:r>
              <a:rPr lang="en-US" sz="800" dirty="0">
                <a:solidFill>
                  <a:prstClr val="black"/>
                </a:solidFill>
              </a:rPr>
              <a:t>8 Port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 DPOD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license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7667626" y="2156834"/>
            <a:ext cx="587308" cy="445430"/>
          </a:xfrm>
          <a:prstGeom prst="rect">
            <a:avLst/>
          </a:prstGeom>
          <a:solidFill>
            <a:schemeClr val="accent4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8 Port</a:t>
            </a:r>
          </a:p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 DPOD</a:t>
            </a:r>
            <a:endParaRPr lang="en-US" sz="800" dirty="0">
              <a:solidFill>
                <a:prstClr val="black"/>
              </a:solidFill>
            </a:endParaRPr>
          </a:p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license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64382" y="1703427"/>
            <a:ext cx="593793" cy="445430"/>
          </a:xfrm>
          <a:prstGeom prst="rect">
            <a:avLst/>
          </a:prstGeom>
          <a:solidFill>
            <a:schemeClr val="accent5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lvl="0" algn="ctr"/>
            <a:r>
              <a:rPr lang="en-US" sz="800" dirty="0">
                <a:solidFill>
                  <a:prstClr val="black"/>
                </a:solidFill>
              </a:rPr>
              <a:t>2X40Gb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DPOD </a:t>
            </a:r>
          </a:p>
          <a:p>
            <a:pPr lvl="0" algn="ctr"/>
            <a:r>
              <a:rPr lang="en-US" sz="800" dirty="0">
                <a:solidFill>
                  <a:prstClr val="black"/>
                </a:solidFill>
              </a:rPr>
              <a:t>license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7664383" y="1267522"/>
            <a:ext cx="593792" cy="445430"/>
          </a:xfrm>
          <a:prstGeom prst="rect">
            <a:avLst/>
          </a:prstGeom>
          <a:solidFill>
            <a:schemeClr val="accent5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2X40Gb</a:t>
            </a:r>
            <a:endParaRPr lang="en-US" sz="800" dirty="0">
              <a:solidFill>
                <a:prstClr val="black"/>
              </a:solidFill>
            </a:endParaRPr>
          </a:p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DPOD </a:t>
            </a:r>
          </a:p>
          <a:p>
            <a:pPr lvl="0" algn="ctr"/>
            <a:r>
              <a:rPr lang="en-US" sz="800" dirty="0" smtClean="0">
                <a:solidFill>
                  <a:prstClr val="black"/>
                </a:solidFill>
              </a:rPr>
              <a:t>license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8258176" y="2158382"/>
            <a:ext cx="304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251691" y="1267522"/>
            <a:ext cx="304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8562975" y="1190578"/>
            <a:ext cx="266700" cy="1538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64P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8582025" y="2100488"/>
            <a:ext cx="266700" cy="1538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48P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8404090" y="1344466"/>
            <a:ext cx="444635" cy="64780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000" dirty="0" smtClean="0"/>
              <a:t>Breakout </a:t>
            </a:r>
          </a:p>
          <a:p>
            <a:pPr algn="ctr"/>
            <a:r>
              <a:rPr lang="en-US" sz="1000" dirty="0" smtClean="0"/>
              <a:t>Enabled for </a:t>
            </a:r>
          </a:p>
          <a:p>
            <a:pPr algn="ctr"/>
            <a:r>
              <a:rPr lang="en-US" sz="1000" dirty="0" smtClean="0"/>
              <a:t>40GbE ports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9433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20" grpId="0" animBg="1"/>
      <p:bldP spid="22" grpId="0" animBg="1"/>
      <p:bldP spid="14" grpId="0"/>
      <p:bldP spid="15" grpId="0"/>
      <p:bldP spid="24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8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8D84BA-3121-482F-917E-7416F539842B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329" y="220265"/>
            <a:ext cx="8208875" cy="472437"/>
          </a:xfrm>
        </p:spPr>
        <p:txBody>
          <a:bodyPr/>
          <a:lstStyle/>
          <a:p>
            <a:r>
              <a:rPr lang="en-US" dirty="0" smtClean="0"/>
              <a:t>VDX 6740 SKU Structure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40830"/>
              </p:ext>
            </p:extLst>
          </p:nvPr>
        </p:nvGraphicFramePr>
        <p:xfrm>
          <a:off x="273903" y="838200"/>
          <a:ext cx="8403371" cy="4019546"/>
        </p:xfrm>
        <a:graphic>
          <a:graphicData uri="http://schemas.openxmlformats.org/drawingml/2006/table">
            <a:tbl>
              <a:tblPr/>
              <a:tblGrid>
                <a:gridCol w="2627581"/>
                <a:gridCol w="5775790"/>
              </a:tblGrid>
              <a:tr h="33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VDX6740/VDX6740T HW SKU 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69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noProof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Description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698F"/>
                    </a:solidFill>
                  </a:tcPr>
                </a:tc>
              </a:tr>
              <a:tr h="2739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 6740-24 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6740, 24P SFP+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3479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 6740T-24(-F/-R)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6740T, 24P 10GBase-T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2739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BR-VDX6740-48(-F/-R)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6740, 48P SFP+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3479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BR-VDX6740T-48(-F/-R)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6740T, 48P 10GBase-T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3479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BR-VDX6740-64(-F/-R)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6740, 64P SFP+ (Includes 48X10GB+ 4X40GB QSFP)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3479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BR-VDX6740T-64(-F/-R)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VDX 6740T, 64P (Includes 48X 10GBase-T+ 4X40GB QSFP) PORTS ONLY- NO OPTICS, AC, NONPORT SIDE/PORT SIDE EXHAUST AIRFLOW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BR-VDX6740-64-ALLSW(-F/-R)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BR-VDX6740-64+VCS License + FCoE License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BR-VDX6740T-64-ALLSW(-F/-R)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BR-VDX6740T-64+VCS License + FCoE License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007" marR="3007" marT="300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007" marR="3007" marT="300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VDX6740/VDX6740T  SW-SKU 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69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noProof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Description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698F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BR-VDX-6740-FCoE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FCoE License for 24P/48P/64P SKUs (VDX6740/VDX6740T)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BR-VDX6740-VCS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VCS License for 24P/48P/64P SKUs (VDX6740/VDX6740T)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BR-VDX6740-ALLSW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FCoE+ VCS License (VDX6740/VDX6740T)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BR-VDX6740-8X10G-POD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Port on demand license for 24P SKUs (VDX6740/VDX6740T)</a:t>
                      </a:r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  <a:tr h="175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BR-VDX6740-2x40G-POD</a:t>
                      </a: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Port on demand 2X 40GB License for 24P/48P SKUs (VDX6740/VDX6740T)</a:t>
                      </a:r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3007" marR="3007" marT="30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4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14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8D84BA-3121-482F-917E-7416F539842B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2854" y="201215"/>
            <a:ext cx="8208875" cy="472437"/>
          </a:xfrm>
        </p:spPr>
        <p:txBody>
          <a:bodyPr/>
          <a:lstStyle/>
          <a:p>
            <a:r>
              <a:rPr lang="en-US" dirty="0" smtClean="0"/>
              <a:t>Supported OPTICS (NOS 4.0)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23355"/>
              </p:ext>
            </p:extLst>
          </p:nvPr>
        </p:nvGraphicFramePr>
        <p:xfrm>
          <a:off x="209551" y="907793"/>
          <a:ext cx="8677274" cy="397591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2332810"/>
                <a:gridCol w="6344464"/>
              </a:tblGrid>
              <a:tr h="416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ctr"/>
                </a:tc>
              </a:tr>
              <a:tr h="41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E1MG-SX-OM (1-pack)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E1MG-SX-OM-8 (8-pack)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1000Base-SX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41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E1MG-LX-OM (1-pack)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E1MG-LX-OM-8 (8-pack)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1000Base-LX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10G-SFPP-SR (1-pack)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 </a:t>
                      </a:r>
                      <a:r>
                        <a:rPr lang="en-US" sz="1200" u="none" strike="noStrike" dirty="0" err="1">
                          <a:effectLst/>
                        </a:rPr>
                        <a:t>Gbps</a:t>
                      </a:r>
                      <a:r>
                        <a:rPr lang="en-US" sz="1200" u="none" strike="noStrike" dirty="0">
                          <a:effectLst/>
                        </a:rPr>
                        <a:t> SR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10G-SFPP-SR-8 (8-pack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10G-SFPP-LR (1-pack)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 Gbps LR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19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10G-SFPP-LR-8 (8-pack)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10G-SFPP-TWX-0101 (1-pack)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 m </a:t>
                      </a:r>
                      <a:r>
                        <a:rPr lang="en-US" sz="1200" u="none" strike="noStrike" dirty="0" err="1">
                          <a:effectLst/>
                        </a:rPr>
                        <a:t>Twinax</a:t>
                      </a:r>
                      <a:r>
                        <a:rPr lang="en-US" sz="1200" u="none" strike="noStrike" dirty="0">
                          <a:effectLst/>
                        </a:rPr>
                        <a:t> copper cable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10G-SFPP-TWX-0108 (8-pack)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10G-SFPP-TWX-0301 (1-pack)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 m </a:t>
                      </a:r>
                      <a:r>
                        <a:rPr lang="en-US" sz="1200" u="none" strike="noStrike" dirty="0" err="1">
                          <a:effectLst/>
                        </a:rPr>
                        <a:t>Twinax</a:t>
                      </a:r>
                      <a:r>
                        <a:rPr lang="en-US" sz="1200" u="none" strike="noStrike" dirty="0">
                          <a:effectLst/>
                        </a:rPr>
                        <a:t> copper cable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10G-SFPP-TWX-0308 (8-pack)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10G-SFPP-TWX-0501 (1-pack)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 m </a:t>
                      </a:r>
                      <a:r>
                        <a:rPr lang="en-US" sz="1200" u="none" strike="noStrike" dirty="0" err="1">
                          <a:effectLst/>
                        </a:rPr>
                        <a:t>Twinax</a:t>
                      </a:r>
                      <a:r>
                        <a:rPr lang="en-US" sz="1200" u="none" strike="noStrike" dirty="0">
                          <a:effectLst/>
                        </a:rPr>
                        <a:t> copper cable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10G-SFPP-TWX-0508 (8-pack)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40G-QSFP-SR4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40Gbps SR4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  <a:tr h="229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40G-QSFP-SR4-INT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40Gbps SR4 (4X10 </a:t>
                      </a:r>
                      <a:r>
                        <a:rPr lang="en-US" sz="1200" u="none" strike="noStrike" dirty="0" err="1">
                          <a:effectLst/>
                        </a:rPr>
                        <a:t>Gbps</a:t>
                      </a:r>
                      <a:r>
                        <a:rPr lang="en-US" sz="1200" u="none" strike="noStrike" dirty="0">
                          <a:effectLst/>
                        </a:rPr>
                        <a:t> SFPP Break out capable)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88" marR="5188" marT="518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21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Brocade VDX 6740T Switch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Supported Cable Types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Leo NOS 4.0: 14-15 May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6" y="1673393"/>
            <a:ext cx="7084166" cy="2719052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691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88" y="1276290"/>
            <a:ext cx="8210856" cy="3216265"/>
          </a:xfrm>
        </p:spPr>
        <p:txBody>
          <a:bodyPr/>
          <a:lstStyle/>
          <a:p>
            <a:r>
              <a:rPr lang="en-US" dirty="0" smtClean="0"/>
              <a:t>Launch Overview</a:t>
            </a:r>
          </a:p>
          <a:p>
            <a:r>
              <a:rPr lang="en-US" dirty="0" smtClean="0"/>
              <a:t>VDX HW and SW Roadmap</a:t>
            </a:r>
          </a:p>
          <a:p>
            <a:r>
              <a:rPr lang="en-US" dirty="0" smtClean="0"/>
              <a:t>VDX6740</a:t>
            </a:r>
          </a:p>
          <a:p>
            <a:r>
              <a:rPr lang="en-US" dirty="0" smtClean="0"/>
              <a:t>VDX6740T</a:t>
            </a:r>
          </a:p>
          <a:p>
            <a:r>
              <a:rPr lang="en-US" dirty="0" smtClean="0"/>
              <a:t>Licensing and SKU Strategy</a:t>
            </a:r>
          </a:p>
          <a:p>
            <a:r>
              <a:rPr lang="en-US" dirty="0" smtClean="0"/>
              <a:t>Migration Plan (VDX6710/20/30 </a:t>
            </a:r>
            <a:r>
              <a:rPr lang="en-US" dirty="0" smtClean="0">
                <a:sym typeface="Wingdings" pitchFamily="2" charset="2"/>
              </a:rPr>
              <a:t> VDX6740 Family)</a:t>
            </a:r>
            <a:endParaRPr lang="en-US" dirty="0" smtClean="0"/>
          </a:p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0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6"/>
          <p:cNvSpPr txBox="1">
            <a:spLocks/>
          </p:cNvSpPr>
          <p:nvPr/>
        </p:nvSpPr>
        <p:spPr>
          <a:xfrm>
            <a:off x="215660" y="2476596"/>
            <a:ext cx="8781691" cy="113877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spc="-10">
                <a:solidFill>
                  <a:schemeClr val="bg1"/>
                </a:solidFill>
                <a:latin typeface="Franklin Gothic Medium Cond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dirty="0" smtClean="0"/>
              <a:t>Migration Strategy </a:t>
            </a:r>
            <a:br>
              <a:rPr lang="en-US" dirty="0" smtClean="0"/>
            </a:br>
            <a:r>
              <a:rPr lang="en-US" dirty="0" smtClean="0"/>
              <a:t>VDX6710/20/30</a:t>
            </a:r>
            <a:r>
              <a:rPr lang="en-US" dirty="0" smtClean="0">
                <a:sym typeface="Wingdings" pitchFamily="2" charset="2"/>
              </a:rPr>
              <a:t> VDX6740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993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C:\jim\Collateral\diagrams\VCS_diagram\cloud\VDX_VCS_Technology_cloud_150pp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899" y="1545614"/>
            <a:ext cx="4276323" cy="19965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69" y="81391"/>
            <a:ext cx="8208875" cy="472437"/>
          </a:xfrm>
        </p:spPr>
        <p:txBody>
          <a:bodyPr/>
          <a:lstStyle/>
          <a:p>
            <a:r>
              <a:rPr lang="en-US" dirty="0" smtClean="0"/>
              <a:t>Fabric ISSU - Transient State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6E73D2-E343-407D-AAE9-45BE3B7184A2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</a:t>
            </a:r>
            <a:r>
              <a:rPr lang="en-US" dirty="0" smtClean="0"/>
              <a:t>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93462" y="4993711"/>
            <a:ext cx="256801" cy="116425"/>
          </a:xfrm>
        </p:spPr>
        <p:txBody>
          <a:bodyPr/>
          <a:lstStyle/>
          <a:p>
            <a:fld id="{7BCC8D0D-EAEC-449D-9161-023DFF90F2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4" descr="F:\8770\VDX8770-8_angle1_right_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09" y="1246066"/>
            <a:ext cx="907491" cy="998281"/>
          </a:xfrm>
          <a:prstGeom prst="rect">
            <a:avLst/>
          </a:prstGeom>
          <a:noFill/>
          <a:extLst/>
        </p:spPr>
      </p:pic>
      <p:pic>
        <p:nvPicPr>
          <p:cNvPr id="37" name="Picture 4" descr="F:\8770\VDX8770-8_angle1_right_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97" y="1246067"/>
            <a:ext cx="907491" cy="998281"/>
          </a:xfrm>
          <a:prstGeom prst="rect">
            <a:avLst/>
          </a:prstGeom>
          <a:noFill/>
          <a:extLst/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249874" y="448628"/>
            <a:ext cx="8077645" cy="618631"/>
          </a:xfrm>
        </p:spPr>
        <p:txBody>
          <a:bodyPr/>
          <a:lstStyle/>
          <a:p>
            <a:r>
              <a:rPr lang="en-US" sz="1800" dirty="0"/>
              <a:t>Transient Fabric </a:t>
            </a:r>
            <a:r>
              <a:rPr lang="en-US" sz="1800" dirty="0" smtClean="0"/>
              <a:t>State support during single maintenance window for </a:t>
            </a:r>
            <a:r>
              <a:rPr lang="en-US" sz="1800" dirty="0"/>
              <a:t>smooth migration from NOS A to NOS B</a:t>
            </a:r>
            <a:endParaRPr lang="en-US" sz="1800" dirty="0" smtClean="0"/>
          </a:p>
        </p:txBody>
      </p:sp>
      <p:pic>
        <p:nvPicPr>
          <p:cNvPr id="21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" y="2758465"/>
            <a:ext cx="1143275" cy="3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22" y="2758465"/>
            <a:ext cx="1143275" cy="3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94" y="2721005"/>
            <a:ext cx="1143275" cy="3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22" y="2721005"/>
            <a:ext cx="1143275" cy="3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>
            <a:stCxn id="21" idx="0"/>
            <a:endCxn id="11" idx="2"/>
          </p:cNvCxnSpPr>
          <p:nvPr/>
        </p:nvCxnSpPr>
        <p:spPr>
          <a:xfrm flipV="1">
            <a:off x="724771" y="2244347"/>
            <a:ext cx="1025384" cy="5141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1" idx="0"/>
            <a:endCxn id="37" idx="2"/>
          </p:cNvCxnSpPr>
          <p:nvPr/>
        </p:nvCxnSpPr>
        <p:spPr>
          <a:xfrm flipV="1">
            <a:off x="724771" y="2244348"/>
            <a:ext cx="2227272" cy="51411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2" idx="0"/>
            <a:endCxn id="11" idx="2"/>
          </p:cNvCxnSpPr>
          <p:nvPr/>
        </p:nvCxnSpPr>
        <p:spPr>
          <a:xfrm flipH="1" flipV="1">
            <a:off x="1750155" y="2244347"/>
            <a:ext cx="176505" cy="5141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37" idx="2"/>
          </p:cNvCxnSpPr>
          <p:nvPr/>
        </p:nvCxnSpPr>
        <p:spPr>
          <a:xfrm flipV="1">
            <a:off x="1926659" y="2244348"/>
            <a:ext cx="1025384" cy="51411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3" idx="0"/>
          </p:cNvCxnSpPr>
          <p:nvPr/>
        </p:nvCxnSpPr>
        <p:spPr>
          <a:xfrm flipH="1" flipV="1">
            <a:off x="1750154" y="2244348"/>
            <a:ext cx="1433978" cy="4766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7" idx="2"/>
          </p:cNvCxnSpPr>
          <p:nvPr/>
        </p:nvCxnSpPr>
        <p:spPr>
          <a:xfrm flipH="1" flipV="1">
            <a:off x="2952043" y="2244348"/>
            <a:ext cx="232088" cy="4766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0"/>
            <a:endCxn id="37" idx="2"/>
          </p:cNvCxnSpPr>
          <p:nvPr/>
        </p:nvCxnSpPr>
        <p:spPr>
          <a:xfrm flipH="1" flipV="1">
            <a:off x="2952043" y="2244348"/>
            <a:ext cx="1410017" cy="4766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0"/>
            <a:endCxn id="11" idx="2"/>
          </p:cNvCxnSpPr>
          <p:nvPr/>
        </p:nvCxnSpPr>
        <p:spPr>
          <a:xfrm flipH="1" flipV="1">
            <a:off x="1750155" y="2244347"/>
            <a:ext cx="2611905" cy="47665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288344" y="3649848"/>
            <a:ext cx="745461" cy="1074931"/>
            <a:chOff x="1106333" y="2800028"/>
            <a:chExt cx="344855" cy="49890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130427" y="2800028"/>
              <a:ext cx="260811" cy="498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06333" y="2813958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11313" y="2966359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16293" y="3118760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795036" y="3683910"/>
            <a:ext cx="774415" cy="1040869"/>
            <a:chOff x="1106333" y="2800028"/>
            <a:chExt cx="344855" cy="498901"/>
          </a:xfrm>
        </p:grpSpPr>
        <p:sp>
          <p:nvSpPr>
            <p:cNvPr id="59" name="Rectangle 58"/>
            <p:cNvSpPr/>
            <p:nvPr/>
          </p:nvSpPr>
          <p:spPr bwMode="auto">
            <a:xfrm>
              <a:off x="1130427" y="2800028"/>
              <a:ext cx="260811" cy="498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06333" y="2813958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11313" y="2966359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48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1116293" y="3118760"/>
              <a:ext cx="334895" cy="12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4" name="Straight Connector 33"/>
          <p:cNvCxnSpPr>
            <a:stCxn id="59" idx="0"/>
            <a:endCxn id="21" idx="2"/>
          </p:cNvCxnSpPr>
          <p:nvPr/>
        </p:nvCxnSpPr>
        <p:spPr>
          <a:xfrm flipH="1" flipV="1">
            <a:off x="724771" y="3100725"/>
            <a:ext cx="417213" cy="58318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59" idx="0"/>
            <a:endCxn id="22" idx="2"/>
          </p:cNvCxnSpPr>
          <p:nvPr/>
        </p:nvCxnSpPr>
        <p:spPr>
          <a:xfrm flipV="1">
            <a:off x="1141984" y="3100725"/>
            <a:ext cx="784676" cy="58318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4" idx="0"/>
            <a:endCxn id="23" idx="2"/>
          </p:cNvCxnSpPr>
          <p:nvPr/>
        </p:nvCxnSpPr>
        <p:spPr>
          <a:xfrm flipH="1" flipV="1">
            <a:off x="3184132" y="3063265"/>
            <a:ext cx="438188" cy="5865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4" idx="0"/>
            <a:endCxn id="24" idx="2"/>
          </p:cNvCxnSpPr>
          <p:nvPr/>
        </p:nvCxnSpPr>
        <p:spPr>
          <a:xfrm flipV="1">
            <a:off x="3622320" y="3063265"/>
            <a:ext cx="739740" cy="5865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7"/>
          <p:cNvSpPr/>
          <p:nvPr/>
        </p:nvSpPr>
        <p:spPr bwMode="auto">
          <a:xfrm>
            <a:off x="5466829" y="1768236"/>
            <a:ext cx="2642328" cy="2329361"/>
          </a:xfrm>
          <a:custGeom>
            <a:avLst/>
            <a:gdLst>
              <a:gd name="connsiteX0" fmla="*/ 2318 w 2642328"/>
              <a:gd name="connsiteY0" fmla="*/ 1828979 h 2329361"/>
              <a:gd name="connsiteX1" fmla="*/ 1296280 w 2642328"/>
              <a:gd name="connsiteY1" fmla="*/ 448753 h 2329361"/>
              <a:gd name="connsiteX2" fmla="*/ 770069 w 2642328"/>
              <a:gd name="connsiteY2" fmla="*/ 179 h 2329361"/>
              <a:gd name="connsiteX3" fmla="*/ 2521231 w 2642328"/>
              <a:gd name="connsiteY3" fmla="*/ 414247 h 2329361"/>
              <a:gd name="connsiteX4" fmla="*/ 2253813 w 2642328"/>
              <a:gd name="connsiteY4" fmla="*/ 1725462 h 2329361"/>
              <a:gd name="connsiteX5" fmla="*/ 347375 w 2642328"/>
              <a:gd name="connsiteY5" fmla="*/ 2329311 h 2329361"/>
              <a:gd name="connsiteX6" fmla="*/ 88582 w 2642328"/>
              <a:gd name="connsiteY6" fmla="*/ 1759968 h 232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2328" h="2329361">
                <a:moveTo>
                  <a:pt x="2318" y="1828979"/>
                </a:moveTo>
                <a:cubicBezTo>
                  <a:pt x="585320" y="1291266"/>
                  <a:pt x="1168322" y="753553"/>
                  <a:pt x="1296280" y="448753"/>
                </a:cubicBezTo>
                <a:cubicBezTo>
                  <a:pt x="1424238" y="143953"/>
                  <a:pt x="565911" y="5930"/>
                  <a:pt x="770069" y="179"/>
                </a:cubicBezTo>
                <a:cubicBezTo>
                  <a:pt x="974227" y="-5572"/>
                  <a:pt x="2273940" y="126700"/>
                  <a:pt x="2521231" y="414247"/>
                </a:cubicBezTo>
                <a:cubicBezTo>
                  <a:pt x="2768522" y="701794"/>
                  <a:pt x="2616122" y="1406285"/>
                  <a:pt x="2253813" y="1725462"/>
                </a:cubicBezTo>
                <a:cubicBezTo>
                  <a:pt x="1891504" y="2044639"/>
                  <a:pt x="708247" y="2323560"/>
                  <a:pt x="347375" y="2329311"/>
                </a:cubicBezTo>
                <a:cubicBezTo>
                  <a:pt x="-13497" y="2335062"/>
                  <a:pt x="-81071" y="1849108"/>
                  <a:pt x="88582" y="1759968"/>
                </a:cubicBezTo>
              </a:path>
            </a:pathLst>
          </a:custGeom>
          <a:noFill/>
          <a:ln w="19050" algn="ctr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1653437" y="2749148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72" name="Rectangle 71"/>
          <p:cNvSpPr/>
          <p:nvPr/>
        </p:nvSpPr>
        <p:spPr bwMode="auto">
          <a:xfrm>
            <a:off x="623514" y="2758465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1653437" y="1604741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74" name="Rectangle 73"/>
          <p:cNvSpPr/>
          <p:nvPr/>
        </p:nvSpPr>
        <p:spPr bwMode="auto">
          <a:xfrm>
            <a:off x="1653437" y="1604739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2883117" y="1604740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914599" y="2711688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77" name="Rectangle 76"/>
          <p:cNvSpPr/>
          <p:nvPr/>
        </p:nvSpPr>
        <p:spPr bwMode="auto">
          <a:xfrm>
            <a:off x="4144403" y="2668241"/>
            <a:ext cx="369940" cy="180447"/>
          </a:xfrm>
          <a:prstGeom prst="rect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NOS A</a:t>
            </a:r>
            <a:endParaRPr lang="en-US" sz="900" dirty="0"/>
          </a:p>
        </p:txBody>
      </p:sp>
      <p:sp>
        <p:nvSpPr>
          <p:cNvPr id="80" name="Freeform 79"/>
          <p:cNvSpPr/>
          <p:nvPr/>
        </p:nvSpPr>
        <p:spPr bwMode="auto">
          <a:xfrm>
            <a:off x="525560" y="2700058"/>
            <a:ext cx="682142" cy="966158"/>
          </a:xfrm>
          <a:custGeom>
            <a:avLst/>
            <a:gdLst>
              <a:gd name="connsiteX0" fmla="*/ 682142 w 682142"/>
              <a:gd name="connsiteY0" fmla="*/ 966158 h 966158"/>
              <a:gd name="connsiteX1" fmla="*/ 26534 w 682142"/>
              <a:gd name="connsiteY1" fmla="*/ 198407 h 966158"/>
              <a:gd name="connsiteX2" fmla="*/ 190436 w 682142"/>
              <a:gd name="connsiteY2" fmla="*/ 0 h 96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42" h="966158">
                <a:moveTo>
                  <a:pt x="682142" y="966158"/>
                </a:moveTo>
                <a:cubicBezTo>
                  <a:pt x="395313" y="662795"/>
                  <a:pt x="108485" y="359433"/>
                  <a:pt x="26534" y="198407"/>
                </a:cubicBezTo>
                <a:cubicBezTo>
                  <a:pt x="-55417" y="37381"/>
                  <a:pt x="67509" y="18690"/>
                  <a:pt x="190436" y="0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 bwMode="auto">
          <a:xfrm>
            <a:off x="715996" y="2169165"/>
            <a:ext cx="1345720" cy="522266"/>
          </a:xfrm>
          <a:custGeom>
            <a:avLst/>
            <a:gdLst>
              <a:gd name="connsiteX0" fmla="*/ 0 w 1293962"/>
              <a:gd name="connsiteY0" fmla="*/ 513478 h 513478"/>
              <a:gd name="connsiteX1" fmla="*/ 1017917 w 1293962"/>
              <a:gd name="connsiteY1" fmla="*/ 30399 h 513478"/>
              <a:gd name="connsiteX2" fmla="*/ 1293962 w 1293962"/>
              <a:gd name="connsiteY2" fmla="*/ 90784 h 513478"/>
              <a:gd name="connsiteX0" fmla="*/ 0 w 1345720"/>
              <a:gd name="connsiteY0" fmla="*/ 522266 h 522266"/>
              <a:gd name="connsiteX1" fmla="*/ 1017917 w 1345720"/>
              <a:gd name="connsiteY1" fmla="*/ 39187 h 522266"/>
              <a:gd name="connsiteX2" fmla="*/ 1345720 w 1345720"/>
              <a:gd name="connsiteY2" fmla="*/ 73693 h 52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720" h="522266">
                <a:moveTo>
                  <a:pt x="0" y="522266"/>
                </a:moveTo>
                <a:cubicBezTo>
                  <a:pt x="401128" y="315951"/>
                  <a:pt x="793630" y="113949"/>
                  <a:pt x="1017917" y="39187"/>
                </a:cubicBezTo>
                <a:cubicBezTo>
                  <a:pt x="1242204" y="-35575"/>
                  <a:pt x="1315527" y="8276"/>
                  <a:pt x="1345720" y="73693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 bwMode="auto">
          <a:xfrm>
            <a:off x="2061716" y="2225606"/>
            <a:ext cx="1244659" cy="715991"/>
          </a:xfrm>
          <a:custGeom>
            <a:avLst/>
            <a:gdLst>
              <a:gd name="connsiteX0" fmla="*/ 0 w 1290744"/>
              <a:gd name="connsiteY0" fmla="*/ 0 h 698739"/>
              <a:gd name="connsiteX1" fmla="*/ 1173192 w 1290744"/>
              <a:gd name="connsiteY1" fmla="*/ 586596 h 698739"/>
              <a:gd name="connsiteX2" fmla="*/ 1268083 w 1290744"/>
              <a:gd name="connsiteY2" fmla="*/ 698739 h 698739"/>
              <a:gd name="connsiteX0" fmla="*/ 0 w 1244659"/>
              <a:gd name="connsiteY0" fmla="*/ 0 h 715991"/>
              <a:gd name="connsiteX1" fmla="*/ 1130060 w 1244659"/>
              <a:gd name="connsiteY1" fmla="*/ 603848 h 715991"/>
              <a:gd name="connsiteX2" fmla="*/ 1224951 w 1244659"/>
              <a:gd name="connsiteY2" fmla="*/ 715991 h 7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59" h="715991">
                <a:moveTo>
                  <a:pt x="0" y="0"/>
                </a:moveTo>
                <a:cubicBezTo>
                  <a:pt x="480922" y="235070"/>
                  <a:pt x="925902" y="484516"/>
                  <a:pt x="1130060" y="603848"/>
                </a:cubicBezTo>
                <a:cubicBezTo>
                  <a:pt x="1334219" y="723180"/>
                  <a:pt x="1197634" y="687236"/>
                  <a:pt x="1224951" y="715991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 bwMode="auto">
          <a:xfrm>
            <a:off x="3321174" y="2915718"/>
            <a:ext cx="396815" cy="724619"/>
          </a:xfrm>
          <a:custGeom>
            <a:avLst/>
            <a:gdLst>
              <a:gd name="connsiteX0" fmla="*/ 0 w 396815"/>
              <a:gd name="connsiteY0" fmla="*/ 0 h 724619"/>
              <a:gd name="connsiteX1" fmla="*/ 396815 w 396815"/>
              <a:gd name="connsiteY1" fmla="*/ 724619 h 72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815" h="724619">
                <a:moveTo>
                  <a:pt x="0" y="0"/>
                </a:moveTo>
                <a:lnTo>
                  <a:pt x="396815" y="724619"/>
                </a:ln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 bwMode="auto">
          <a:xfrm>
            <a:off x="621249" y="2768582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2919183" y="2711560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1207698" y="2698630"/>
            <a:ext cx="996477" cy="958970"/>
          </a:xfrm>
          <a:custGeom>
            <a:avLst/>
            <a:gdLst>
              <a:gd name="connsiteX0" fmla="*/ 0 w 976662"/>
              <a:gd name="connsiteY0" fmla="*/ 965300 h 965300"/>
              <a:gd name="connsiteX1" fmla="*/ 879894 w 976662"/>
              <a:gd name="connsiteY1" fmla="*/ 128538 h 965300"/>
              <a:gd name="connsiteX2" fmla="*/ 914400 w 976662"/>
              <a:gd name="connsiteY2" fmla="*/ 16394 h 965300"/>
              <a:gd name="connsiteX0" fmla="*/ 0 w 996477"/>
              <a:gd name="connsiteY0" fmla="*/ 958970 h 958970"/>
              <a:gd name="connsiteX1" fmla="*/ 879894 w 996477"/>
              <a:gd name="connsiteY1" fmla="*/ 122208 h 958970"/>
              <a:gd name="connsiteX2" fmla="*/ 948906 w 996477"/>
              <a:gd name="connsiteY2" fmla="*/ 18690 h 95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477" h="958970">
                <a:moveTo>
                  <a:pt x="0" y="958970"/>
                </a:moveTo>
                <a:cubicBezTo>
                  <a:pt x="363747" y="619664"/>
                  <a:pt x="721743" y="278921"/>
                  <a:pt x="879894" y="122208"/>
                </a:cubicBezTo>
                <a:cubicBezTo>
                  <a:pt x="1038045" y="-34505"/>
                  <a:pt x="1007853" y="-4314"/>
                  <a:pt x="948906" y="18690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 bwMode="auto">
          <a:xfrm>
            <a:off x="2208363" y="2116611"/>
            <a:ext cx="1181818" cy="574830"/>
          </a:xfrm>
          <a:custGeom>
            <a:avLst/>
            <a:gdLst>
              <a:gd name="connsiteX0" fmla="*/ 0 w 1250830"/>
              <a:gd name="connsiteY0" fmla="*/ 584029 h 584029"/>
              <a:gd name="connsiteX1" fmla="*/ 888521 w 1250830"/>
              <a:gd name="connsiteY1" fmla="*/ 23312 h 584029"/>
              <a:gd name="connsiteX2" fmla="*/ 1250830 w 1250830"/>
              <a:gd name="connsiteY2" fmla="*/ 126829 h 584029"/>
              <a:gd name="connsiteX0" fmla="*/ 0 w 1216324"/>
              <a:gd name="connsiteY0" fmla="*/ 584029 h 584029"/>
              <a:gd name="connsiteX1" fmla="*/ 854015 w 1216324"/>
              <a:gd name="connsiteY1" fmla="*/ 23312 h 584029"/>
              <a:gd name="connsiteX2" fmla="*/ 1216324 w 1216324"/>
              <a:gd name="connsiteY2" fmla="*/ 126829 h 584029"/>
              <a:gd name="connsiteX0" fmla="*/ 0 w 1181818"/>
              <a:gd name="connsiteY0" fmla="*/ 574830 h 574830"/>
              <a:gd name="connsiteX1" fmla="*/ 819509 w 1181818"/>
              <a:gd name="connsiteY1" fmla="*/ 22740 h 574830"/>
              <a:gd name="connsiteX2" fmla="*/ 1181818 w 1181818"/>
              <a:gd name="connsiteY2" fmla="*/ 126257 h 57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818" h="574830">
                <a:moveTo>
                  <a:pt x="0" y="574830"/>
                </a:moveTo>
                <a:cubicBezTo>
                  <a:pt x="340024" y="332571"/>
                  <a:pt x="622539" y="97502"/>
                  <a:pt x="819509" y="22740"/>
                </a:cubicBezTo>
                <a:cubicBezTo>
                  <a:pt x="1016479" y="-52022"/>
                  <a:pt x="1072550" y="77374"/>
                  <a:pt x="1181818" y="126257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 bwMode="auto">
          <a:xfrm>
            <a:off x="3390181" y="2268747"/>
            <a:ext cx="898516" cy="776378"/>
          </a:xfrm>
          <a:custGeom>
            <a:avLst/>
            <a:gdLst>
              <a:gd name="connsiteX0" fmla="*/ 0 w 898516"/>
              <a:gd name="connsiteY0" fmla="*/ 0 h 776378"/>
              <a:gd name="connsiteX1" fmla="*/ 802257 w 898516"/>
              <a:gd name="connsiteY1" fmla="*/ 577970 h 776378"/>
              <a:gd name="connsiteX2" fmla="*/ 854015 w 898516"/>
              <a:gd name="connsiteY2" fmla="*/ 776378 h 77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516" h="776378">
                <a:moveTo>
                  <a:pt x="0" y="0"/>
                </a:moveTo>
                <a:cubicBezTo>
                  <a:pt x="329960" y="224287"/>
                  <a:pt x="659921" y="448574"/>
                  <a:pt x="802257" y="577970"/>
                </a:cubicBezTo>
                <a:cubicBezTo>
                  <a:pt x="944593" y="707366"/>
                  <a:pt x="899304" y="741872"/>
                  <a:pt x="854015" y="776378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 bwMode="auto">
          <a:xfrm>
            <a:off x="3671839" y="3053751"/>
            <a:ext cx="572357" cy="586586"/>
          </a:xfrm>
          <a:custGeom>
            <a:avLst/>
            <a:gdLst>
              <a:gd name="connsiteX0" fmla="*/ 612475 w 612475"/>
              <a:gd name="connsiteY0" fmla="*/ 0 h 644272"/>
              <a:gd name="connsiteX1" fmla="*/ 103517 w 612475"/>
              <a:gd name="connsiteY1" fmla="*/ 552091 h 644272"/>
              <a:gd name="connsiteX2" fmla="*/ 0 w 612475"/>
              <a:gd name="connsiteY2" fmla="*/ 638355 h 64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475" h="644272">
                <a:moveTo>
                  <a:pt x="612475" y="0"/>
                </a:moveTo>
                <a:cubicBezTo>
                  <a:pt x="409035" y="222849"/>
                  <a:pt x="205596" y="445699"/>
                  <a:pt x="103517" y="552091"/>
                </a:cubicBezTo>
                <a:cubicBezTo>
                  <a:pt x="1438" y="658483"/>
                  <a:pt x="719" y="648419"/>
                  <a:pt x="0" y="638355"/>
                </a:cubicBezTo>
              </a:path>
            </a:pathLst>
          </a:custGeom>
          <a:noFill/>
          <a:ln w="19050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4540222" y="2675472"/>
            <a:ext cx="164489" cy="171356"/>
            <a:chOff x="5496941" y="-643247"/>
            <a:chExt cx="437948" cy="508167"/>
          </a:xfrm>
          <a:solidFill>
            <a:schemeClr val="bg2">
              <a:lumMod val="50000"/>
            </a:schemeClr>
          </a:solidFill>
        </p:grpSpPr>
        <p:sp>
          <p:nvSpPr>
            <p:cNvPr id="94" name="Circular Arrow 93"/>
            <p:cNvSpPr/>
            <p:nvPr/>
          </p:nvSpPr>
          <p:spPr bwMode="auto">
            <a:xfrm>
              <a:off x="5496941" y="-643247"/>
              <a:ext cx="406243" cy="475013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5" name="Circular Arrow 94"/>
            <p:cNvSpPr/>
            <p:nvPr/>
          </p:nvSpPr>
          <p:spPr bwMode="auto">
            <a:xfrm rot="10800000">
              <a:off x="5528646" y="-610091"/>
              <a:ext cx="406243" cy="475011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061716" y="2741991"/>
            <a:ext cx="164489" cy="171356"/>
            <a:chOff x="5496941" y="-643247"/>
            <a:chExt cx="437948" cy="508167"/>
          </a:xfrm>
          <a:solidFill>
            <a:schemeClr val="bg2">
              <a:lumMod val="50000"/>
            </a:schemeClr>
          </a:solidFill>
        </p:grpSpPr>
        <p:sp>
          <p:nvSpPr>
            <p:cNvPr id="97" name="Circular Arrow 96"/>
            <p:cNvSpPr/>
            <p:nvPr/>
          </p:nvSpPr>
          <p:spPr bwMode="auto">
            <a:xfrm>
              <a:off x="5496941" y="-643247"/>
              <a:ext cx="406243" cy="475013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Circular Arrow 97"/>
            <p:cNvSpPr/>
            <p:nvPr/>
          </p:nvSpPr>
          <p:spPr bwMode="auto">
            <a:xfrm rot="10800000">
              <a:off x="5528646" y="-610091"/>
              <a:ext cx="406243" cy="475011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9" name="TextBox 98"/>
          <p:cNvSpPr txBox="1"/>
          <p:nvPr/>
        </p:nvSpPr>
        <p:spPr bwMode="auto">
          <a:xfrm>
            <a:off x="3378541" y="1590031"/>
            <a:ext cx="293298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ISSU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993454" y="1615909"/>
            <a:ext cx="293298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ISSU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3340427" y="2698630"/>
            <a:ext cx="164489" cy="171356"/>
            <a:chOff x="5496941" y="-643247"/>
            <a:chExt cx="437948" cy="508167"/>
          </a:xfrm>
          <a:solidFill>
            <a:schemeClr val="bg2">
              <a:lumMod val="50000"/>
            </a:schemeClr>
          </a:solidFill>
        </p:grpSpPr>
        <p:sp>
          <p:nvSpPr>
            <p:cNvPr id="102" name="Circular Arrow 101"/>
            <p:cNvSpPr/>
            <p:nvPr/>
          </p:nvSpPr>
          <p:spPr bwMode="auto">
            <a:xfrm>
              <a:off x="5496941" y="-643247"/>
              <a:ext cx="406243" cy="475013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3" name="Circular Arrow 102"/>
            <p:cNvSpPr/>
            <p:nvPr/>
          </p:nvSpPr>
          <p:spPr bwMode="auto">
            <a:xfrm rot="10800000">
              <a:off x="5528646" y="-610091"/>
              <a:ext cx="406243" cy="475011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25117" y="2758465"/>
            <a:ext cx="164489" cy="171356"/>
            <a:chOff x="5496941" y="-643247"/>
            <a:chExt cx="437948" cy="508167"/>
          </a:xfrm>
          <a:solidFill>
            <a:schemeClr val="bg2">
              <a:lumMod val="50000"/>
            </a:schemeClr>
          </a:solidFill>
        </p:grpSpPr>
        <p:sp>
          <p:nvSpPr>
            <p:cNvPr id="105" name="Circular Arrow 104"/>
            <p:cNvSpPr/>
            <p:nvPr/>
          </p:nvSpPr>
          <p:spPr bwMode="auto">
            <a:xfrm>
              <a:off x="5496941" y="-643247"/>
              <a:ext cx="406243" cy="475013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Circular Arrow 105"/>
            <p:cNvSpPr/>
            <p:nvPr/>
          </p:nvSpPr>
          <p:spPr bwMode="auto">
            <a:xfrm rot="10800000">
              <a:off x="5528646" y="-610091"/>
              <a:ext cx="406243" cy="475011"/>
            </a:xfrm>
            <a:prstGeom prst="circularArrow">
              <a:avLst/>
            </a:prstGeom>
            <a:grpFill/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 bwMode="auto">
          <a:xfrm>
            <a:off x="2883117" y="1610323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1661808" y="2761150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144403" y="2672749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NOS 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5040574" y="1221641"/>
            <a:ext cx="3996547" cy="34470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 smtClean="0"/>
              <a:t>Multi-Stage VDX Node Upgrade</a:t>
            </a:r>
            <a:r>
              <a:rPr lang="en-US" sz="1600" dirty="0" smtClean="0"/>
              <a:t> resulting in minimum fabric wide traffic disruption.</a:t>
            </a:r>
          </a:p>
          <a:p>
            <a:endParaRPr lang="en-US" sz="1600" b="1" dirty="0"/>
          </a:p>
          <a:p>
            <a:r>
              <a:rPr lang="en-US" sz="1600" b="1" dirty="0" smtClean="0"/>
              <a:t>Around 500ms  </a:t>
            </a:r>
            <a:r>
              <a:rPr lang="en-US" sz="1600" dirty="0" smtClean="0"/>
              <a:t>traffic convergence delay during fabric upgrade. </a:t>
            </a:r>
          </a:p>
          <a:p>
            <a:endParaRPr lang="en-US" sz="1600" dirty="0"/>
          </a:p>
          <a:p>
            <a:r>
              <a:rPr lang="en-US" sz="1600" dirty="0" smtClean="0"/>
              <a:t>Recommended to have </a:t>
            </a:r>
            <a:r>
              <a:rPr lang="en-US" sz="1600" b="1" dirty="0" smtClean="0"/>
              <a:t>all nodes </a:t>
            </a:r>
            <a:r>
              <a:rPr lang="en-US" sz="1600" dirty="0" smtClean="0"/>
              <a:t>in a fabric to be upgraded to the </a:t>
            </a:r>
            <a:r>
              <a:rPr lang="en-US" sz="1600" b="1" dirty="0" smtClean="0"/>
              <a:t>same NOS software version.</a:t>
            </a:r>
            <a:endParaRPr lang="en-US" sz="1600" b="1" dirty="0"/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2812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6" grpId="0" animBg="1"/>
      <p:bldP spid="88" grpId="0" animBg="1"/>
      <p:bldP spid="88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9" grpId="0"/>
      <p:bldP spid="99" grpId="1"/>
      <p:bldP spid="100" grpId="0"/>
      <p:bldP spid="100" grpId="1"/>
      <p:bldP spid="107" grpId="0" animBg="1"/>
      <p:bldP spid="108" grpId="0" animBg="1"/>
      <p:bldP spid="1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44" y="123449"/>
            <a:ext cx="8208875" cy="560153"/>
          </a:xfrm>
        </p:spPr>
        <p:txBody>
          <a:bodyPr/>
          <a:lstStyle/>
          <a:p>
            <a:r>
              <a:rPr lang="en-US" sz="2000" dirty="0" smtClean="0"/>
              <a:t>Adding </a:t>
            </a:r>
            <a:r>
              <a:rPr lang="en-US" sz="2000" dirty="0"/>
              <a:t>VDX6740T to </a:t>
            </a:r>
            <a:r>
              <a:rPr lang="en-US" sz="2000" dirty="0" smtClean="0"/>
              <a:t>existing VCS fabric</a:t>
            </a:r>
            <a:br>
              <a:rPr lang="en-US" sz="2000" dirty="0" smtClean="0"/>
            </a:br>
            <a:r>
              <a:rPr lang="en-US" sz="1200" dirty="0" smtClean="0"/>
              <a:t>VDX6740T can only make a Fabric with VDX8770/VDX6740 in NOS4.0 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880" y="5019535"/>
            <a:ext cx="3990646" cy="103485"/>
          </a:xfrm>
        </p:spPr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3462" y="5011222"/>
            <a:ext cx="256801" cy="116425"/>
          </a:xfrm>
        </p:spPr>
        <p:txBody>
          <a:bodyPr/>
          <a:lstStyle/>
          <a:p>
            <a:fld id="{7BCC8D0D-EAEC-449D-9161-023DFF90F2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9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56" y="1701771"/>
            <a:ext cx="964785" cy="2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Down Arrow 89"/>
          <p:cNvSpPr/>
          <p:nvPr/>
        </p:nvSpPr>
        <p:spPr bwMode="auto">
          <a:xfrm>
            <a:off x="5443335" y="1254257"/>
            <a:ext cx="184150" cy="257175"/>
          </a:xfrm>
          <a:prstGeom prst="downArrow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 bwMode="auto">
          <a:xfrm>
            <a:off x="2703376" y="3246908"/>
            <a:ext cx="2620711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2 : </a:t>
            </a:r>
            <a:r>
              <a:rPr lang="en-US" sz="1400" dirty="0" smtClean="0"/>
              <a:t>Perform Fabric ISSU and Upgrade all the existing node to NOS4.X</a:t>
            </a:r>
          </a:p>
        </p:txBody>
      </p:sp>
      <p:sp>
        <p:nvSpPr>
          <p:cNvPr id="94" name="Right Arrow 93"/>
          <p:cNvSpPr/>
          <p:nvPr/>
        </p:nvSpPr>
        <p:spPr bwMode="auto">
          <a:xfrm>
            <a:off x="2393426" y="1957230"/>
            <a:ext cx="403399" cy="257084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33" name="Right Arrow 132"/>
          <p:cNvSpPr/>
          <p:nvPr/>
        </p:nvSpPr>
        <p:spPr bwMode="auto">
          <a:xfrm>
            <a:off x="5085545" y="2029157"/>
            <a:ext cx="1041996" cy="257084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782512" y="1039609"/>
            <a:ext cx="2303033" cy="1951729"/>
            <a:chOff x="2782512" y="1007859"/>
            <a:chExt cx="2303033" cy="1951729"/>
          </a:xfrm>
        </p:grpSpPr>
        <p:sp>
          <p:nvSpPr>
            <p:cNvPr id="91" name="Rectangle 90"/>
            <p:cNvSpPr/>
            <p:nvPr/>
          </p:nvSpPr>
          <p:spPr bwMode="auto">
            <a:xfrm>
              <a:off x="3431045" y="1021396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2782512" y="1153265"/>
              <a:ext cx="2303033" cy="1806323"/>
              <a:chOff x="152683" y="1073355"/>
              <a:chExt cx="4387540" cy="2520745"/>
            </a:xfrm>
          </p:grpSpPr>
          <p:pic>
            <p:nvPicPr>
              <p:cNvPr id="127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2683" y="1545614"/>
                <a:ext cx="4387540" cy="2048486"/>
              </a:xfrm>
              <a:prstGeom prst="rect">
                <a:avLst/>
              </a:prstGeom>
              <a:noFill/>
            </p:spPr>
          </p:pic>
          <p:pic>
            <p:nvPicPr>
              <p:cNvPr id="128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141" y="1122255"/>
                <a:ext cx="907491" cy="1075247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29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297" y="1073355"/>
                <a:ext cx="907491" cy="1137763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30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629" y="2748329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033" y="2731594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308" y="2730871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4" name="Rectangle 133"/>
            <p:cNvSpPr/>
            <p:nvPr/>
          </p:nvSpPr>
          <p:spPr bwMode="auto">
            <a:xfrm>
              <a:off x="4066934" y="1007859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3185739" y="2207026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3847242" y="2225633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4424342" y="2219018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 bwMode="auto">
          <a:xfrm>
            <a:off x="5383575" y="1528622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NOS 4.X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6148847" y="958108"/>
            <a:ext cx="2972009" cy="2224466"/>
            <a:chOff x="6148847" y="1142258"/>
            <a:chExt cx="2972009" cy="2224466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6985763" y="1157687"/>
              <a:ext cx="477399" cy="205663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6148847" y="1307983"/>
              <a:ext cx="2972009" cy="2058741"/>
              <a:chOff x="152683" y="1073355"/>
              <a:chExt cx="4387540" cy="2520745"/>
            </a:xfrm>
          </p:grpSpPr>
          <p:pic>
            <p:nvPicPr>
              <p:cNvPr id="147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2683" y="1545614"/>
                <a:ext cx="4387540" cy="2048486"/>
              </a:xfrm>
              <a:prstGeom prst="rect">
                <a:avLst/>
              </a:prstGeom>
              <a:noFill/>
            </p:spPr>
          </p:pic>
          <p:pic>
            <p:nvPicPr>
              <p:cNvPr id="148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141" y="1122255"/>
                <a:ext cx="907491" cy="1075247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49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297" y="1073355"/>
                <a:ext cx="907491" cy="1137763"/>
              </a:xfrm>
              <a:prstGeom prst="rect">
                <a:avLst/>
              </a:prstGeom>
              <a:noFill/>
              <a:extLst/>
            </p:spPr>
          </p:pic>
        </p:grpSp>
        <p:sp>
          <p:nvSpPr>
            <p:cNvPr id="143" name="Rectangle 142"/>
            <p:cNvSpPr/>
            <p:nvPr/>
          </p:nvSpPr>
          <p:spPr bwMode="auto">
            <a:xfrm>
              <a:off x="7806363" y="1142258"/>
              <a:ext cx="477399" cy="205663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53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324" y="2666217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433" y="2654225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927" y="2653707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6" name="Rectangle 155"/>
            <p:cNvSpPr/>
            <p:nvPr/>
          </p:nvSpPr>
          <p:spPr bwMode="auto">
            <a:xfrm>
              <a:off x="6603408" y="2519720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7205066" y="2538327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842011" y="2531712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59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027" y="2651239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2" name="TextBox 161"/>
          <p:cNvSpPr txBox="1"/>
          <p:nvPr/>
        </p:nvSpPr>
        <p:spPr bwMode="auto">
          <a:xfrm>
            <a:off x="217426" y="3220480"/>
            <a:ext cx="2620711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1 : </a:t>
            </a:r>
            <a:r>
              <a:rPr lang="en-US" sz="1400" dirty="0" smtClean="0"/>
              <a:t>Plan your Fabric ISSU under planned maintenance window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367" y="917520"/>
            <a:ext cx="2303033" cy="1965382"/>
            <a:chOff x="160367" y="917520"/>
            <a:chExt cx="2303033" cy="1965382"/>
          </a:xfrm>
        </p:grpSpPr>
        <p:grpSp>
          <p:nvGrpSpPr>
            <p:cNvPr id="119" name="Group 118"/>
            <p:cNvGrpSpPr/>
            <p:nvPr/>
          </p:nvGrpSpPr>
          <p:grpSpPr>
            <a:xfrm>
              <a:off x="160367" y="917520"/>
              <a:ext cx="2303033" cy="1965382"/>
              <a:chOff x="160367" y="928725"/>
              <a:chExt cx="3303216" cy="22716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0367" y="1112572"/>
                <a:ext cx="3303216" cy="2087827"/>
                <a:chOff x="152683" y="1073355"/>
                <a:chExt cx="4387540" cy="2520745"/>
              </a:xfrm>
            </p:grpSpPr>
            <p:pic>
              <p:nvPicPr>
                <p:cNvPr id="7" name="Picture 2" descr="C:\jim\Collateral\diagrams\VCS_diagram\cloud\VDX_VCS_Technology_cloud_150ppi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52683" y="1545614"/>
                  <a:ext cx="4387540" cy="20484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8" name="Picture 4" descr="F:\8770\VDX8770-8_angle1_right_med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4141" y="1122255"/>
                  <a:ext cx="907491" cy="1075247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9" name="Picture 4" descr="F:\8770\VDX8770-8_angle1_right_med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297" y="1073355"/>
                  <a:ext cx="907491" cy="1137763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1" name="Picture 5" descr="C:\Users\jheuser\Documents\jim\photos\products\VDX6740_Castor\VDX6740_right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1629" y="2748329"/>
                  <a:ext cx="1143275" cy="34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5" descr="C:\Users\jheuser\Documents\jim\photos\products\VDX6740_Castor\VDX6740_right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033" y="2731594"/>
                  <a:ext cx="1143275" cy="34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5" descr="C:\Users\jheuser\Documents\jim\photos\products\VDX6740_Castor\VDX6740_right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1308" y="2730871"/>
                  <a:ext cx="1143275" cy="34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4" name="Rectangle 83"/>
              <p:cNvSpPr/>
              <p:nvPr/>
            </p:nvSpPr>
            <p:spPr bwMode="auto">
              <a:xfrm>
                <a:off x="769828" y="2409658"/>
                <a:ext cx="468366" cy="180447"/>
              </a:xfrm>
              <a:prstGeom prst="rect">
                <a:avLst/>
              </a:prstGeom>
              <a:solidFill>
                <a:srgbClr val="FFC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800" dirty="0" smtClean="0"/>
                  <a:t>NOS A</a:t>
                </a:r>
                <a:endParaRPr lang="en-US" sz="800" dirty="0"/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1660413" y="2395199"/>
                <a:ext cx="461223" cy="180447"/>
              </a:xfrm>
              <a:prstGeom prst="rect">
                <a:avLst/>
              </a:prstGeom>
              <a:solidFill>
                <a:srgbClr val="FFC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900" dirty="0" smtClean="0"/>
                  <a:t>NOS A</a:t>
                </a:r>
                <a:endParaRPr lang="en-US" sz="900" dirty="0"/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2511849" y="2395198"/>
                <a:ext cx="537357" cy="180447"/>
              </a:xfrm>
              <a:prstGeom prst="rect">
                <a:avLst/>
              </a:prstGeom>
              <a:solidFill>
                <a:srgbClr val="FFC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900" dirty="0" smtClean="0"/>
                  <a:t>NOS A</a:t>
                </a:r>
                <a:endParaRPr lang="en-US" sz="900" dirty="0"/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2009875" y="928725"/>
                <a:ext cx="516050" cy="180447"/>
              </a:xfrm>
              <a:prstGeom prst="rect">
                <a:avLst/>
              </a:prstGeom>
              <a:solidFill>
                <a:srgbClr val="FFC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900" dirty="0" smtClean="0"/>
                  <a:t>NOS A</a:t>
                </a:r>
                <a:endParaRPr lang="en-US" sz="900" dirty="0"/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1130606" y="942842"/>
                <a:ext cx="476517" cy="180447"/>
              </a:xfrm>
              <a:prstGeom prst="rect">
                <a:avLst/>
              </a:prstGeom>
              <a:solidFill>
                <a:srgbClr val="FFC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900" dirty="0" smtClean="0"/>
                  <a:t>NOS A</a:t>
                </a:r>
                <a:endParaRPr lang="en-US" sz="900" dirty="0"/>
              </a:p>
            </p:txBody>
          </p:sp>
        </p:grpSp>
        <p:sp>
          <p:nvSpPr>
            <p:cNvPr id="163" name="TextBox 162"/>
            <p:cNvSpPr txBox="1"/>
            <p:nvPr/>
          </p:nvSpPr>
          <p:spPr bwMode="auto">
            <a:xfrm>
              <a:off x="1157976" y="2546536"/>
              <a:ext cx="583770" cy="923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/>
                <a:t>VDX6710/20/30</a:t>
              </a:r>
            </a:p>
          </p:txBody>
        </p:sp>
        <p:sp>
          <p:nvSpPr>
            <p:cNvPr id="164" name="TextBox 163"/>
            <p:cNvSpPr txBox="1"/>
            <p:nvPr/>
          </p:nvSpPr>
          <p:spPr bwMode="auto">
            <a:xfrm>
              <a:off x="495862" y="2546536"/>
              <a:ext cx="583770" cy="923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/>
                <a:t>VDX6710/20/30</a:t>
              </a: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1809656" y="2528009"/>
              <a:ext cx="583770" cy="923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/>
                <a:t>VDX6710/20/30</a:t>
              </a: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836827" y="1892586"/>
              <a:ext cx="583770" cy="923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 smtClean="0"/>
                <a:t>VDX8770</a:t>
              </a:r>
              <a:endParaRPr lang="en-US" sz="600" b="1" dirty="0"/>
            </a:p>
          </p:txBody>
        </p:sp>
        <p:sp>
          <p:nvSpPr>
            <p:cNvPr id="167" name="TextBox 166"/>
            <p:cNvSpPr txBox="1"/>
            <p:nvPr/>
          </p:nvSpPr>
          <p:spPr bwMode="auto">
            <a:xfrm>
              <a:off x="1470658" y="1892585"/>
              <a:ext cx="583770" cy="923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b="1" dirty="0" smtClean="0"/>
                <a:t>VDX8770</a:t>
              </a:r>
              <a:endParaRPr lang="en-US" sz="600" b="1" dirty="0"/>
            </a:p>
          </p:txBody>
        </p:sp>
      </p:grpSp>
      <p:sp>
        <p:nvSpPr>
          <p:cNvPr id="168" name="TextBox 167"/>
          <p:cNvSpPr txBox="1"/>
          <p:nvPr/>
        </p:nvSpPr>
        <p:spPr bwMode="auto">
          <a:xfrm>
            <a:off x="3139160" y="260678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69" name="TextBox 168"/>
          <p:cNvSpPr txBox="1"/>
          <p:nvPr/>
        </p:nvSpPr>
        <p:spPr bwMode="auto">
          <a:xfrm>
            <a:off x="3800985" y="2620013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70" name="TextBox 169"/>
          <p:cNvSpPr txBox="1"/>
          <p:nvPr/>
        </p:nvSpPr>
        <p:spPr bwMode="auto">
          <a:xfrm>
            <a:off x="4424342" y="2630530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71" name="TextBox 170"/>
          <p:cNvSpPr txBox="1"/>
          <p:nvPr/>
        </p:nvSpPr>
        <p:spPr bwMode="auto">
          <a:xfrm>
            <a:off x="3387853" y="1982990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72" name="TextBox 171"/>
          <p:cNvSpPr txBox="1"/>
          <p:nvPr/>
        </p:nvSpPr>
        <p:spPr bwMode="auto">
          <a:xfrm>
            <a:off x="4086137" y="199415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73" name="TextBox 172"/>
          <p:cNvSpPr txBox="1"/>
          <p:nvPr/>
        </p:nvSpPr>
        <p:spPr bwMode="auto">
          <a:xfrm>
            <a:off x="5475545" y="3246908"/>
            <a:ext cx="3218184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3 : </a:t>
            </a:r>
            <a:r>
              <a:rPr lang="en-US" sz="1400" dirty="0" smtClean="0"/>
              <a:t>Add VDX6740T to existing VCS fabric with VDX6710/20/30 and VDX8770</a:t>
            </a:r>
          </a:p>
        </p:txBody>
      </p:sp>
      <p:sp>
        <p:nvSpPr>
          <p:cNvPr id="174" name="TextBox 173"/>
          <p:cNvSpPr txBox="1"/>
          <p:nvPr/>
        </p:nvSpPr>
        <p:spPr bwMode="auto">
          <a:xfrm>
            <a:off x="5475545" y="3704340"/>
            <a:ext cx="3551736" cy="144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Note:</a:t>
            </a:r>
          </a:p>
          <a:p>
            <a:pPr marL="228600" indent="-228600" algn="just" defTabSz="1188720">
              <a:spcBef>
                <a:spcPts val="600"/>
              </a:spcBef>
              <a:buFont typeface="+mj-lt"/>
              <a:buAutoNum type="arabicPeriod"/>
            </a:pPr>
            <a:r>
              <a:rPr lang="en-US" sz="900" dirty="0" smtClean="0"/>
              <a:t>VDX6740T can ONLY form ISL with VDX8770/VDX6740 through 40GbE Ports. (ISL on Breakout are not supported in NOS 4.0)</a:t>
            </a:r>
          </a:p>
          <a:p>
            <a:pPr marL="228600" indent="-228600" algn="just" defTabSz="1188720">
              <a:spcBef>
                <a:spcPts val="600"/>
              </a:spcBef>
              <a:buFont typeface="+mj-lt"/>
              <a:buAutoNum type="arabicPeriod"/>
            </a:pPr>
            <a:r>
              <a:rPr lang="en-US" sz="900" dirty="0" smtClean="0"/>
              <a:t>VDX6740T can not form an ISL with VDX6710/20/30 at NOS4.0</a:t>
            </a:r>
          </a:p>
          <a:p>
            <a:pPr marL="228600" indent="-228600" algn="just" defTabSz="1188720">
              <a:spcBef>
                <a:spcPts val="600"/>
              </a:spcBef>
              <a:buFont typeface="+mj-lt"/>
              <a:buAutoNum type="arabicPeriod"/>
            </a:pPr>
            <a:r>
              <a:rPr lang="en-US" sz="900" dirty="0" smtClean="0"/>
              <a:t>ISL on 40Gbe Breakout </a:t>
            </a:r>
            <a:r>
              <a:rPr lang="en-US" sz="900" i="1" dirty="0" smtClean="0">
                <a:solidFill>
                  <a:schemeClr val="bg2"/>
                </a:solidFill>
              </a:rPr>
              <a:t>will be supported in NOS 4.1 </a:t>
            </a:r>
            <a:r>
              <a:rPr lang="en-US" sz="900" dirty="0" smtClean="0"/>
              <a:t>and VDX6740T will be able to form an ISL with VDX6710/20/30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 smtClean="0"/>
          </a:p>
          <a:p>
            <a:pPr marL="628650" lvl="1" indent="-171450">
              <a:buFont typeface="Arial" pitchFamily="34" charset="0"/>
              <a:buChar char="•"/>
            </a:pPr>
            <a:endParaRPr lang="en-US" sz="1000" dirty="0" smtClean="0"/>
          </a:p>
        </p:txBody>
      </p:sp>
      <p:cxnSp>
        <p:nvCxnSpPr>
          <p:cNvPr id="176" name="Straight Connector 175"/>
          <p:cNvCxnSpPr>
            <a:stCxn id="149" idx="2"/>
            <a:endCxn id="159" idx="0"/>
          </p:cNvCxnSpPr>
          <p:nvPr/>
        </p:nvCxnSpPr>
        <p:spPr>
          <a:xfrm>
            <a:off x="8045063" y="2053066"/>
            <a:ext cx="655019" cy="414023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48" idx="2"/>
            <a:endCxn id="159" idx="0"/>
          </p:cNvCxnSpPr>
          <p:nvPr/>
        </p:nvCxnSpPr>
        <p:spPr>
          <a:xfrm>
            <a:off x="7236172" y="2041946"/>
            <a:ext cx="1463910" cy="425143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 bwMode="auto">
          <a:xfrm>
            <a:off x="8477218" y="2347606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NOS 4.X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8344160" y="1944321"/>
            <a:ext cx="512164" cy="24194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800" b="1" dirty="0" smtClean="0">
                <a:solidFill>
                  <a:srgbClr val="FF0000"/>
                </a:solidFill>
              </a:rPr>
              <a:t>ISL on 40G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 bwMode="auto">
          <a:xfrm>
            <a:off x="6552599" y="2705921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08" name="TextBox 207"/>
          <p:cNvSpPr txBox="1"/>
          <p:nvPr/>
        </p:nvSpPr>
        <p:spPr bwMode="auto">
          <a:xfrm>
            <a:off x="7171277" y="270980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09" name="TextBox 208"/>
          <p:cNvSpPr txBox="1"/>
          <p:nvPr/>
        </p:nvSpPr>
        <p:spPr bwMode="auto">
          <a:xfrm>
            <a:off x="7806363" y="2715332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10" name="TextBox 209"/>
          <p:cNvSpPr txBox="1"/>
          <p:nvPr/>
        </p:nvSpPr>
        <p:spPr bwMode="auto">
          <a:xfrm>
            <a:off x="8515111" y="271234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>
                <a:solidFill>
                  <a:schemeClr val="bg2"/>
                </a:solidFill>
              </a:rPr>
              <a:t>VDX6740T</a:t>
            </a:r>
            <a:endParaRPr lang="en-US" sz="600" b="1" dirty="0">
              <a:solidFill>
                <a:schemeClr val="bg2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 bwMode="auto">
          <a:xfrm>
            <a:off x="6552599" y="132265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212" name="TextBox 211"/>
          <p:cNvSpPr txBox="1"/>
          <p:nvPr/>
        </p:nvSpPr>
        <p:spPr bwMode="auto">
          <a:xfrm>
            <a:off x="8352419" y="1290511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213" name="TextBox 212"/>
          <p:cNvSpPr txBox="1"/>
          <p:nvPr/>
        </p:nvSpPr>
        <p:spPr bwMode="auto">
          <a:xfrm>
            <a:off x="5383575" y="1938253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>
                <a:solidFill>
                  <a:schemeClr val="bg2"/>
                </a:solidFill>
              </a:rPr>
              <a:t>VDX6740T</a:t>
            </a:r>
            <a:endParaRPr lang="en-US" sz="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60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/>
      <p:bldP spid="94" grpId="0" animBg="1"/>
      <p:bldP spid="133" grpId="0" animBg="1"/>
      <p:bldP spid="138" grpId="0" animBg="1"/>
      <p:bldP spid="162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205" grpId="0" animBg="1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38" y="171881"/>
            <a:ext cx="8208875" cy="384721"/>
          </a:xfrm>
        </p:spPr>
        <p:txBody>
          <a:bodyPr/>
          <a:lstStyle/>
          <a:p>
            <a:r>
              <a:rPr lang="en-US" sz="2000" dirty="0" smtClean="0"/>
              <a:t>Adding VDX6740 </a:t>
            </a:r>
            <a:r>
              <a:rPr lang="en-US" sz="2000" dirty="0"/>
              <a:t>to </a:t>
            </a:r>
            <a:r>
              <a:rPr lang="en-US" sz="2000" dirty="0" smtClean="0"/>
              <a:t>existing VCS fabric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60367" y="917520"/>
            <a:ext cx="2303033" cy="1965382"/>
            <a:chOff x="160367" y="928725"/>
            <a:chExt cx="3303216" cy="2271674"/>
          </a:xfrm>
        </p:grpSpPr>
        <p:grpSp>
          <p:nvGrpSpPr>
            <p:cNvPr id="17" name="Group 16"/>
            <p:cNvGrpSpPr/>
            <p:nvPr/>
          </p:nvGrpSpPr>
          <p:grpSpPr>
            <a:xfrm>
              <a:off x="160367" y="1112572"/>
              <a:ext cx="3303216" cy="2087827"/>
              <a:chOff x="152683" y="1073355"/>
              <a:chExt cx="4387540" cy="2520745"/>
            </a:xfrm>
          </p:grpSpPr>
          <p:pic>
            <p:nvPicPr>
              <p:cNvPr id="7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683" y="1545614"/>
                <a:ext cx="4387540" cy="2048486"/>
              </a:xfrm>
              <a:prstGeom prst="rect">
                <a:avLst/>
              </a:prstGeom>
              <a:noFill/>
            </p:spPr>
          </p:pic>
          <p:pic>
            <p:nvPicPr>
              <p:cNvPr id="8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141" y="1122255"/>
                <a:ext cx="907491" cy="1075247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9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297" y="1073355"/>
                <a:ext cx="907491" cy="1137763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1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629" y="2748329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033" y="2731594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308" y="2730871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4" name="Rectangle 83"/>
            <p:cNvSpPr/>
            <p:nvPr/>
          </p:nvSpPr>
          <p:spPr bwMode="auto">
            <a:xfrm>
              <a:off x="769828" y="2409658"/>
              <a:ext cx="468366" cy="180447"/>
            </a:xfrm>
            <a:prstGeom prst="rect">
              <a:avLst/>
            </a:prstGeom>
            <a:solidFill>
              <a:srgbClr val="FFC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/>
                <a:t>NOS A</a:t>
              </a:r>
              <a:endParaRPr lang="en-US" sz="800" dirty="0"/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1660413" y="2395199"/>
              <a:ext cx="461223" cy="180447"/>
            </a:xfrm>
            <a:prstGeom prst="rect">
              <a:avLst/>
            </a:prstGeom>
            <a:solidFill>
              <a:srgbClr val="FFC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900" dirty="0" smtClean="0"/>
                <a:t>NOS A</a:t>
              </a:r>
              <a:endParaRPr lang="en-US" sz="900" dirty="0"/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2511849" y="2395198"/>
              <a:ext cx="537357" cy="180447"/>
            </a:xfrm>
            <a:prstGeom prst="rect">
              <a:avLst/>
            </a:prstGeom>
            <a:solidFill>
              <a:srgbClr val="FFC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900" dirty="0" smtClean="0"/>
                <a:t>NOS A</a:t>
              </a:r>
              <a:endParaRPr lang="en-US" sz="900" dirty="0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2009875" y="928725"/>
              <a:ext cx="516050" cy="180447"/>
            </a:xfrm>
            <a:prstGeom prst="rect">
              <a:avLst/>
            </a:prstGeom>
            <a:solidFill>
              <a:srgbClr val="FFC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900" dirty="0" smtClean="0"/>
                <a:t>NOS A</a:t>
              </a:r>
              <a:endParaRPr lang="en-US" sz="900" dirty="0"/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130606" y="942842"/>
              <a:ext cx="476517" cy="180447"/>
            </a:xfrm>
            <a:prstGeom prst="rect">
              <a:avLst/>
            </a:prstGeom>
            <a:solidFill>
              <a:srgbClr val="FFC0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900" dirty="0" smtClean="0"/>
                <a:t>NOS A</a:t>
              </a:r>
              <a:endParaRPr lang="en-US" sz="900" dirty="0"/>
            </a:p>
          </p:txBody>
        </p:sp>
      </p:grpSp>
      <p:pic>
        <p:nvPicPr>
          <p:cNvPr id="89" name="Picture 5" descr="C:\Users\jheuser\Documents\jim\photos\products\VDX6740_Castor\VDX6740_rig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56" y="1670021"/>
            <a:ext cx="964785" cy="2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Down Arrow 89"/>
          <p:cNvSpPr/>
          <p:nvPr/>
        </p:nvSpPr>
        <p:spPr bwMode="auto">
          <a:xfrm>
            <a:off x="5443335" y="1222507"/>
            <a:ext cx="184150" cy="257175"/>
          </a:xfrm>
          <a:prstGeom prst="downArrow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 bwMode="auto">
          <a:xfrm>
            <a:off x="2703376" y="3215158"/>
            <a:ext cx="2620711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2 : </a:t>
            </a:r>
            <a:r>
              <a:rPr lang="en-US" sz="1400" dirty="0" smtClean="0"/>
              <a:t>Perform Fabric ISSU and Upgrade all the existing node to NOS4.X</a:t>
            </a:r>
          </a:p>
        </p:txBody>
      </p:sp>
      <p:sp>
        <p:nvSpPr>
          <p:cNvPr id="94" name="Right Arrow 93"/>
          <p:cNvSpPr/>
          <p:nvPr/>
        </p:nvSpPr>
        <p:spPr bwMode="auto">
          <a:xfrm>
            <a:off x="2393426" y="1925480"/>
            <a:ext cx="403399" cy="257084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33" name="Right Arrow 132"/>
          <p:cNvSpPr/>
          <p:nvPr/>
        </p:nvSpPr>
        <p:spPr bwMode="auto">
          <a:xfrm>
            <a:off x="5085545" y="1997407"/>
            <a:ext cx="1041996" cy="257084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814262" y="1007859"/>
            <a:ext cx="2303033" cy="1951729"/>
            <a:chOff x="2782512" y="1007859"/>
            <a:chExt cx="2303033" cy="1951729"/>
          </a:xfrm>
        </p:grpSpPr>
        <p:sp>
          <p:nvSpPr>
            <p:cNvPr id="91" name="Rectangle 90"/>
            <p:cNvSpPr/>
            <p:nvPr/>
          </p:nvSpPr>
          <p:spPr bwMode="auto">
            <a:xfrm>
              <a:off x="3431045" y="1021396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2782512" y="1153265"/>
              <a:ext cx="2303033" cy="1806323"/>
              <a:chOff x="152683" y="1073355"/>
              <a:chExt cx="4387540" cy="2520745"/>
            </a:xfrm>
          </p:grpSpPr>
          <p:pic>
            <p:nvPicPr>
              <p:cNvPr id="127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683" y="1545614"/>
                <a:ext cx="4387540" cy="2048486"/>
              </a:xfrm>
              <a:prstGeom prst="rect">
                <a:avLst/>
              </a:prstGeom>
              <a:noFill/>
            </p:spPr>
          </p:pic>
          <p:pic>
            <p:nvPicPr>
              <p:cNvPr id="128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141" y="1122255"/>
                <a:ext cx="907491" cy="1075247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29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297" y="1073355"/>
                <a:ext cx="907491" cy="1137763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30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629" y="2748329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033" y="2731594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5" descr="C:\Users\jheuser\Documents\jim\photos\products\VDX6740_Castor\VDX6740_r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308" y="2730871"/>
                <a:ext cx="1143275" cy="34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4" name="Rectangle 133"/>
            <p:cNvSpPr/>
            <p:nvPr/>
          </p:nvSpPr>
          <p:spPr bwMode="auto">
            <a:xfrm>
              <a:off x="4066934" y="1007859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3185739" y="2207026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3847242" y="2225633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4424342" y="2219018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 bwMode="auto">
          <a:xfrm>
            <a:off x="5383575" y="1496872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NOS 4.X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6148847" y="926358"/>
            <a:ext cx="2972009" cy="2224466"/>
            <a:chOff x="6148847" y="1142258"/>
            <a:chExt cx="2972009" cy="2224466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6985763" y="1157687"/>
              <a:ext cx="477399" cy="205663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6148847" y="1307983"/>
              <a:ext cx="2972009" cy="2058741"/>
              <a:chOff x="152683" y="1073355"/>
              <a:chExt cx="4387540" cy="2520745"/>
            </a:xfrm>
          </p:grpSpPr>
          <p:pic>
            <p:nvPicPr>
              <p:cNvPr id="147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683" y="1545614"/>
                <a:ext cx="4387540" cy="2048486"/>
              </a:xfrm>
              <a:prstGeom prst="rect">
                <a:avLst/>
              </a:prstGeom>
              <a:noFill/>
            </p:spPr>
          </p:pic>
          <p:pic>
            <p:nvPicPr>
              <p:cNvPr id="148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141" y="1122255"/>
                <a:ext cx="907491" cy="1075247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49" name="Picture 4" descr="F:\8770\VDX8770-8_angle1_right_me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8297" y="1073355"/>
                <a:ext cx="907491" cy="1137763"/>
              </a:xfrm>
              <a:prstGeom prst="rect">
                <a:avLst/>
              </a:prstGeom>
              <a:noFill/>
              <a:extLst/>
            </p:spPr>
          </p:pic>
        </p:grpSp>
        <p:sp>
          <p:nvSpPr>
            <p:cNvPr id="143" name="Rectangle 142"/>
            <p:cNvSpPr/>
            <p:nvPr/>
          </p:nvSpPr>
          <p:spPr bwMode="auto">
            <a:xfrm>
              <a:off x="7806363" y="1142258"/>
              <a:ext cx="477399" cy="205663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53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324" y="2666217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433" y="2654225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927" y="2653707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6" name="Rectangle 155"/>
            <p:cNvSpPr/>
            <p:nvPr/>
          </p:nvSpPr>
          <p:spPr bwMode="auto">
            <a:xfrm>
              <a:off x="6603408" y="2519720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7205066" y="2538327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842011" y="2531712"/>
              <a:ext cx="369940" cy="180447"/>
            </a:xfrm>
            <a:prstGeom prst="rect">
              <a:avLst/>
            </a:prstGeom>
            <a:solidFill>
              <a:srgbClr val="009900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NOS 4.X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59" name="Picture 5" descr="C:\Users\jheuser\Documents\jim\photos\products\VDX6740_Castor\VDX6740_righ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027" y="2651239"/>
              <a:ext cx="600109" cy="24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2" name="TextBox 161"/>
          <p:cNvSpPr txBox="1"/>
          <p:nvPr/>
        </p:nvSpPr>
        <p:spPr bwMode="auto">
          <a:xfrm>
            <a:off x="217426" y="3220480"/>
            <a:ext cx="2620711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1 : </a:t>
            </a:r>
            <a:r>
              <a:rPr lang="en-US" sz="1400" dirty="0" smtClean="0"/>
              <a:t>Plan your Fabric ISSU under planned maintenance window</a:t>
            </a:r>
          </a:p>
        </p:txBody>
      </p:sp>
      <p:sp>
        <p:nvSpPr>
          <p:cNvPr id="163" name="TextBox 162"/>
          <p:cNvSpPr txBox="1"/>
          <p:nvPr/>
        </p:nvSpPr>
        <p:spPr bwMode="auto">
          <a:xfrm>
            <a:off x="1157976" y="251478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64" name="TextBox 163"/>
          <p:cNvSpPr txBox="1"/>
          <p:nvPr/>
        </p:nvSpPr>
        <p:spPr bwMode="auto">
          <a:xfrm>
            <a:off x="495862" y="251478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65" name="TextBox 164"/>
          <p:cNvSpPr txBox="1"/>
          <p:nvPr/>
        </p:nvSpPr>
        <p:spPr bwMode="auto">
          <a:xfrm>
            <a:off x="1809656" y="249625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66" name="TextBox 165"/>
          <p:cNvSpPr txBox="1"/>
          <p:nvPr/>
        </p:nvSpPr>
        <p:spPr bwMode="auto">
          <a:xfrm>
            <a:off x="836827" y="186083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67" name="TextBox 166"/>
          <p:cNvSpPr txBox="1"/>
          <p:nvPr/>
        </p:nvSpPr>
        <p:spPr bwMode="auto">
          <a:xfrm>
            <a:off x="1470658" y="1860835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68" name="TextBox 167"/>
          <p:cNvSpPr txBox="1"/>
          <p:nvPr/>
        </p:nvSpPr>
        <p:spPr bwMode="auto">
          <a:xfrm>
            <a:off x="3139160" y="257503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69" name="TextBox 168"/>
          <p:cNvSpPr txBox="1"/>
          <p:nvPr/>
        </p:nvSpPr>
        <p:spPr bwMode="auto">
          <a:xfrm>
            <a:off x="3800985" y="2588263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70" name="TextBox 169"/>
          <p:cNvSpPr txBox="1"/>
          <p:nvPr/>
        </p:nvSpPr>
        <p:spPr bwMode="auto">
          <a:xfrm>
            <a:off x="4424342" y="2598780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171" name="TextBox 170"/>
          <p:cNvSpPr txBox="1"/>
          <p:nvPr/>
        </p:nvSpPr>
        <p:spPr bwMode="auto">
          <a:xfrm>
            <a:off x="3387853" y="1951240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72" name="TextBox 171"/>
          <p:cNvSpPr txBox="1"/>
          <p:nvPr/>
        </p:nvSpPr>
        <p:spPr bwMode="auto">
          <a:xfrm>
            <a:off x="4086137" y="196240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173" name="TextBox 172"/>
          <p:cNvSpPr txBox="1"/>
          <p:nvPr/>
        </p:nvSpPr>
        <p:spPr bwMode="auto">
          <a:xfrm>
            <a:off x="5810482" y="3220480"/>
            <a:ext cx="3218184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Step 3 : </a:t>
            </a:r>
            <a:r>
              <a:rPr lang="en-US" sz="1400" dirty="0" smtClean="0"/>
              <a:t>Add VDX6740 to existing VCS fabric with VDX6710/20/30 and VDX8770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8515111" y="2347583"/>
            <a:ext cx="369940" cy="180447"/>
          </a:xfrm>
          <a:prstGeom prst="rect">
            <a:avLst/>
          </a:prstGeom>
          <a:solidFill>
            <a:srgbClr val="0099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NOS 4.X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 bwMode="auto">
          <a:xfrm>
            <a:off x="6552599" y="2674171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08" name="TextBox 207"/>
          <p:cNvSpPr txBox="1"/>
          <p:nvPr/>
        </p:nvSpPr>
        <p:spPr bwMode="auto">
          <a:xfrm>
            <a:off x="7171277" y="267805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09" name="TextBox 208"/>
          <p:cNvSpPr txBox="1"/>
          <p:nvPr/>
        </p:nvSpPr>
        <p:spPr bwMode="auto">
          <a:xfrm>
            <a:off x="7806363" y="2683582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/>
              <a:t>VDX6710/20/30</a:t>
            </a:r>
          </a:p>
        </p:txBody>
      </p:sp>
      <p:sp>
        <p:nvSpPr>
          <p:cNvPr id="210" name="TextBox 209"/>
          <p:cNvSpPr txBox="1"/>
          <p:nvPr/>
        </p:nvSpPr>
        <p:spPr bwMode="auto">
          <a:xfrm>
            <a:off x="8528631" y="2666906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>
                <a:solidFill>
                  <a:schemeClr val="bg2"/>
                </a:solidFill>
              </a:rPr>
              <a:t>VDX6740</a:t>
            </a:r>
            <a:endParaRPr lang="en-US" sz="600" b="1" dirty="0">
              <a:solidFill>
                <a:schemeClr val="bg2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 bwMode="auto">
          <a:xfrm>
            <a:off x="7088433" y="2001895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212" name="TextBox 211"/>
          <p:cNvSpPr txBox="1"/>
          <p:nvPr/>
        </p:nvSpPr>
        <p:spPr bwMode="auto">
          <a:xfrm>
            <a:off x="8026981" y="1964029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VDX8770</a:t>
            </a:r>
            <a:endParaRPr lang="en-US" sz="600" b="1" dirty="0"/>
          </a:p>
        </p:txBody>
      </p:sp>
      <p:sp>
        <p:nvSpPr>
          <p:cNvPr id="213" name="TextBox 212"/>
          <p:cNvSpPr txBox="1"/>
          <p:nvPr/>
        </p:nvSpPr>
        <p:spPr bwMode="auto">
          <a:xfrm>
            <a:off x="5383575" y="1906503"/>
            <a:ext cx="583770" cy="923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>
                <a:solidFill>
                  <a:schemeClr val="bg2"/>
                </a:solidFill>
              </a:rPr>
              <a:t>VDX6740</a:t>
            </a:r>
            <a:endParaRPr lang="en-US" sz="600" b="1" dirty="0">
              <a:solidFill>
                <a:schemeClr val="bg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5592264" y="3714866"/>
            <a:ext cx="3551736" cy="90794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Note:</a:t>
            </a:r>
          </a:p>
          <a:p>
            <a:pPr marL="228600" indent="-228600" algn="just" defTabSz="1188720">
              <a:spcBef>
                <a:spcPts val="600"/>
              </a:spcBef>
              <a:buFont typeface="+mj-lt"/>
              <a:buAutoNum type="arabicPeriod"/>
            </a:pPr>
            <a:r>
              <a:rPr lang="en-US" sz="900" dirty="0" smtClean="0"/>
              <a:t>ISL on 10GbE SFP+ and 40GbE QSFP+ ports are supported.               ISL on breakout are not supported in NOS 4.0 </a:t>
            </a:r>
          </a:p>
          <a:p>
            <a:pPr marL="228600" indent="-228600" algn="just" defTabSz="1188720">
              <a:spcBef>
                <a:spcPts val="600"/>
              </a:spcBef>
              <a:buFont typeface="+mj-lt"/>
              <a:buAutoNum type="arabicPeriod"/>
            </a:pPr>
            <a:r>
              <a:rPr lang="en-US" sz="900" dirty="0" smtClean="0"/>
              <a:t>ISL on 40GbE Breakout </a:t>
            </a:r>
            <a:r>
              <a:rPr lang="en-US" sz="900" dirty="0" smtClean="0">
                <a:solidFill>
                  <a:schemeClr val="bg2"/>
                </a:solidFill>
              </a:rPr>
              <a:t>will be supported in NOS 4.1. </a:t>
            </a:r>
            <a:endParaRPr lang="en-US" sz="1200" dirty="0" smtClean="0">
              <a:solidFill>
                <a:schemeClr val="bg2"/>
              </a:solidFill>
            </a:endParaRPr>
          </a:p>
          <a:p>
            <a:pPr marL="628650" lvl="1" indent="-171450">
              <a:buFont typeface="Arial" pitchFamily="34" charset="0"/>
              <a:buChar char="•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/>
      <p:bldP spid="94" grpId="0" animBg="1"/>
      <p:bldP spid="133" grpId="0" animBg="1"/>
      <p:bldP spid="138" grpId="0" animBg="1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205" grpId="0" animBg="1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itle_10_circle building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/>
          <a:srcRect t="20" b="20"/>
          <a:stretch>
            <a:fillRect/>
          </a:stretch>
        </p:blipFill>
        <p:spPr>
          <a:xfrm>
            <a:off x="3" y="3148609"/>
            <a:ext cx="3046413" cy="1994891"/>
          </a:xfrm>
        </p:spPr>
      </p:pic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200400" y="2632522"/>
            <a:ext cx="5230813" cy="560153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2011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0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Collateral Resources – VDX 6740 &amp; NOS 4.0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92" y="1007902"/>
            <a:ext cx="8210856" cy="3216265"/>
          </a:xfrm>
        </p:spPr>
        <p:txBody>
          <a:bodyPr/>
          <a:lstStyle/>
          <a:p>
            <a:r>
              <a:rPr lang="en-US" dirty="0" smtClean="0"/>
              <a:t>VDX 6740 Datasheet</a:t>
            </a:r>
          </a:p>
          <a:p>
            <a:r>
              <a:rPr lang="en-US" dirty="0" smtClean="0"/>
              <a:t>VDX 6740 Product Overview Presentation</a:t>
            </a:r>
          </a:p>
          <a:p>
            <a:r>
              <a:rPr lang="en-US" dirty="0" smtClean="0"/>
              <a:t>Updated 6710, -20, -30, 8770 datasheets</a:t>
            </a:r>
          </a:p>
          <a:p>
            <a:r>
              <a:rPr lang="en-US" dirty="0" smtClean="0"/>
              <a:t>Logical Chassis Whitepaper</a:t>
            </a:r>
          </a:p>
          <a:p>
            <a:r>
              <a:rPr lang="en-US" dirty="0" smtClean="0"/>
              <a:t>Updated TDM Presentation</a:t>
            </a:r>
          </a:p>
          <a:p>
            <a:r>
              <a:rPr lang="en-US" dirty="0" smtClean="0"/>
              <a:t>BNA Product Overview Presentation</a:t>
            </a:r>
          </a:p>
          <a:p>
            <a:r>
              <a:rPr lang="en-US" dirty="0" smtClean="0"/>
              <a:t>Updated BNA Datasheet, Ordering Guide, Features Brief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44530" y="4438436"/>
            <a:ext cx="752068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Collateral will be available on </a:t>
            </a:r>
            <a:r>
              <a:rPr lang="en-US" sz="2400" b="1" dirty="0" err="1" smtClean="0">
                <a:solidFill>
                  <a:srgbClr val="FF0000"/>
                </a:solidFill>
              </a:rPr>
              <a:t>FlightDeck</a:t>
            </a:r>
            <a:r>
              <a:rPr lang="en-US" sz="2400" b="1" dirty="0" smtClean="0">
                <a:solidFill>
                  <a:srgbClr val="FF0000"/>
                </a:solidFill>
              </a:rPr>
              <a:t> on 8/9</a:t>
            </a:r>
          </a:p>
        </p:txBody>
      </p:sp>
    </p:spTree>
    <p:extLst>
      <p:ext uri="{BB962C8B-B14F-4D97-AF65-F5344CB8AC3E}">
        <p14:creationId xmlns:p14="http://schemas.microsoft.com/office/powerpoint/2010/main" val="1121080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6"/>
          <p:cNvSpPr txBox="1">
            <a:spLocks/>
          </p:cNvSpPr>
          <p:nvPr/>
        </p:nvSpPr>
        <p:spPr>
          <a:xfrm>
            <a:off x="198406" y="2326955"/>
            <a:ext cx="8781691" cy="61555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spc="-10">
                <a:solidFill>
                  <a:schemeClr val="bg1"/>
                </a:solidFill>
                <a:latin typeface="Franklin Gothic Medium Cond" pitchFamily="34" charset="0"/>
                <a:ea typeface="+mn-ea"/>
                <a:cs typeface="+mn-cs"/>
              </a:defRPr>
            </a:lvl1pPr>
          </a:lstStyle>
          <a:p>
            <a:pPr algn="ctr"/>
            <a:r>
              <a:rPr dirty="0" smtClean="0">
                <a:solidFill>
                  <a:prstClr val="white"/>
                </a:solidFill>
              </a:rPr>
              <a:t>THANK YOU</a:t>
            </a: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338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6"/>
          <p:cNvSpPr txBox="1">
            <a:spLocks/>
          </p:cNvSpPr>
          <p:nvPr/>
        </p:nvSpPr>
        <p:spPr>
          <a:xfrm>
            <a:off x="198406" y="2326955"/>
            <a:ext cx="8781691" cy="61555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spc="-10">
                <a:solidFill>
                  <a:schemeClr val="bg1"/>
                </a:solidFill>
                <a:latin typeface="Franklin Gothic Medium Cond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dirty="0" smtClean="0">
                <a:solidFill>
                  <a:prstClr val="white"/>
                </a:solidFill>
              </a:rPr>
              <a:t>BACKUP</a:t>
            </a: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47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40" y="106092"/>
            <a:ext cx="8089901" cy="560153"/>
          </a:xfrm>
        </p:spPr>
        <p:txBody>
          <a:bodyPr/>
          <a:lstStyle/>
          <a:p>
            <a:r>
              <a:rPr lang="en-US" dirty="0" smtClean="0"/>
              <a:t>Leo Features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53569" y="595891"/>
            <a:ext cx="8087171" cy="413959"/>
          </a:xfrm>
        </p:spPr>
        <p:txBody>
          <a:bodyPr/>
          <a:lstStyle/>
          <a:p>
            <a:r>
              <a:rPr lang="en-US" dirty="0" smtClean="0"/>
              <a:t>Feature Deployment Gaps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5A3392-1CF4-4625-9BC5-0BD53B504DBF}" type="datetime1">
              <a:rPr lang="en-US" smtClean="0">
                <a:solidFill>
                  <a:srgbClr val="8C8C8C"/>
                </a:solidFill>
              </a:rPr>
              <a:t>7/25/2013</a:t>
            </a:fld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8C8C8C"/>
                </a:solidFill>
              </a:rPr>
              <a:t>© 2013  Brocade Communications Systems, Inc. CONFIDENTIAL—For Internal Use Only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8C8C8C"/>
                </a:solidFill>
              </a:rPr>
              <a:pPr/>
              <a:t>28</a:t>
            </a:fld>
            <a:endParaRPr lang="en-US" dirty="0">
              <a:solidFill>
                <a:srgbClr val="8C8C8C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60783"/>
              </p:ext>
            </p:extLst>
          </p:nvPr>
        </p:nvGraphicFramePr>
        <p:xfrm>
          <a:off x="309213" y="1057376"/>
          <a:ext cx="8442325" cy="388366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03035"/>
                <a:gridCol w="3974179"/>
                <a:gridCol w="2165111"/>
              </a:tblGrid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Gaps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Workaround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Expected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Resolution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Logical Chassis with HA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(8770 MM Failover)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None, Recommend Active-Active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 at Spine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Capricorn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VRF Route Leak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Map the VRFs on FW to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leak routes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Capricorn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VRF Scale (32 VRFs)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Propose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Cloud-ID based designs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Taurus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SVI on PVLAN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SVI on a separate router (Shared Services Router)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Hardware Limitation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STP Scale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Propose Combination of STP and ELD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(Targeting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~500 STP Ports, 250 ELD Instances)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Taurus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Breakout ISL on 40G/QSFP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None,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Recommend 40G Spine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Capricorn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IPv6 Routing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Propose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Vyatta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Based  Solutions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Taurus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IP Helper Functionality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ICX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in One ARM Mode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Capricorn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9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Per VRF BGP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None,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Propose OSPF for Per VRF IGP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Taurus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182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6"/>
          <p:cNvSpPr txBox="1">
            <a:spLocks/>
          </p:cNvSpPr>
          <p:nvPr/>
        </p:nvSpPr>
        <p:spPr>
          <a:xfrm>
            <a:off x="215659" y="2603001"/>
            <a:ext cx="8781691" cy="61555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spc="-10">
                <a:solidFill>
                  <a:schemeClr val="bg1"/>
                </a:solidFill>
                <a:latin typeface="Franklin Gothic Medium Cond" pitchFamily="34" charset="0"/>
                <a:ea typeface="+mn-ea"/>
                <a:cs typeface="+mn-cs"/>
              </a:defRPr>
            </a:lvl1pPr>
          </a:lstStyle>
          <a:p>
            <a:pPr algn="ctr"/>
            <a:r>
              <a:rPr dirty="0" smtClean="0">
                <a:solidFill>
                  <a:prstClr val="white"/>
                </a:solidFill>
              </a:rPr>
              <a:t>NOS 4.0 (LEO)</a:t>
            </a: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459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 Launch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Product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2011 Brocade Communications Systems, Inc. CONFIDENTIAL—For Internal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1974" y="1393031"/>
            <a:ext cx="3857625" cy="1439465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5067300" y="1407319"/>
            <a:ext cx="3657601" cy="142517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561973" y="3271837"/>
            <a:ext cx="3857625" cy="1443038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105400" y="3271838"/>
            <a:ext cx="3619500" cy="1464469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676275" y="1493044"/>
            <a:ext cx="2876550" cy="132250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normAutofit fontScale="70000" lnSpcReduction="20000"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NOS 4.0 (Leo)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High Availability/ISSU (8770)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VRF-Lite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Logical </a:t>
            </a:r>
            <a:r>
              <a:rPr lang="en-US" sz="2000" dirty="0">
                <a:solidFill>
                  <a:schemeClr val="bg1"/>
                </a:solidFill>
              </a:rPr>
              <a:t>Chassis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Management and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Dynamic </a:t>
            </a:r>
            <a:r>
              <a:rPr lang="en-US" sz="2000" dirty="0">
                <a:solidFill>
                  <a:schemeClr val="bg1"/>
                </a:solidFill>
              </a:rPr>
              <a:t>Services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016806" y="1493044"/>
            <a:ext cx="2876550" cy="11144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VDX 6740 &amp; 6740T /T (Castor/</a:t>
            </a:r>
            <a:r>
              <a:rPr lang="en-US" sz="1400" b="1" dirty="0" err="1" smtClean="0">
                <a:solidFill>
                  <a:schemeClr val="bg1"/>
                </a:solidFill>
              </a:rPr>
              <a:t>CastorT</a:t>
            </a:r>
            <a:r>
              <a:rPr lang="en-US" sz="1400" b="1" dirty="0" smtClean="0">
                <a:solidFill>
                  <a:schemeClr val="bg1"/>
                </a:solidFill>
              </a:rPr>
              <a:t>)</a:t>
            </a:r>
          </a:p>
          <a:p>
            <a:pPr marL="400050" lvl="1" indent="-228600">
              <a:buFont typeface="Arial" pitchFamily="34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</a:rPr>
              <a:t>1 RU </a:t>
            </a:r>
            <a:r>
              <a:rPr lang="en-US" sz="1300" dirty="0" smtClean="0">
                <a:solidFill>
                  <a:schemeClr val="bg1"/>
                </a:solidFill>
              </a:rPr>
              <a:t>48 </a:t>
            </a:r>
            <a:r>
              <a:rPr lang="en-US" sz="1300" dirty="0">
                <a:solidFill>
                  <a:schemeClr val="bg1"/>
                </a:solidFill>
              </a:rPr>
              <a:t>x 10 </a:t>
            </a:r>
            <a:r>
              <a:rPr lang="en-US" sz="1300" dirty="0" smtClean="0">
                <a:solidFill>
                  <a:schemeClr val="bg1"/>
                </a:solidFill>
              </a:rPr>
              <a:t>SFP GE </a:t>
            </a:r>
            <a:r>
              <a:rPr lang="en-US" sz="1300" dirty="0">
                <a:solidFill>
                  <a:schemeClr val="bg1"/>
                </a:solidFill>
              </a:rPr>
              <a:t>+ 4 x 40 </a:t>
            </a:r>
            <a:r>
              <a:rPr lang="en-US" sz="1300" dirty="0" smtClean="0">
                <a:solidFill>
                  <a:schemeClr val="bg1"/>
                </a:solidFill>
              </a:rPr>
              <a:t>QSFP+ Ports </a:t>
            </a:r>
            <a:r>
              <a:rPr lang="en-US" sz="1300" dirty="0">
                <a:solidFill>
                  <a:schemeClr val="bg1"/>
                </a:solidFill>
              </a:rPr>
              <a:t>(Castor</a:t>
            </a:r>
            <a:r>
              <a:rPr lang="en-US" sz="1300" dirty="0" smtClean="0">
                <a:solidFill>
                  <a:schemeClr val="bg1"/>
                </a:solidFill>
              </a:rPr>
              <a:t>)</a:t>
            </a:r>
          </a:p>
          <a:p>
            <a:pPr lvl="1" indent="-285750">
              <a:buFont typeface="Arial" pitchFamily="34" charset="0"/>
              <a:buChar char="•"/>
            </a:pPr>
            <a:r>
              <a:rPr lang="en-US" sz="1300" dirty="0" smtClean="0">
                <a:solidFill>
                  <a:schemeClr val="bg1"/>
                </a:solidFill>
              </a:rPr>
              <a:t>1 </a:t>
            </a:r>
            <a:r>
              <a:rPr lang="en-US" sz="1300" dirty="0">
                <a:solidFill>
                  <a:schemeClr val="bg1"/>
                </a:solidFill>
              </a:rPr>
              <a:t>RU 48 x 10 </a:t>
            </a:r>
            <a:r>
              <a:rPr lang="en-US" sz="1300" dirty="0" smtClean="0">
                <a:solidFill>
                  <a:schemeClr val="bg1"/>
                </a:solidFill>
              </a:rPr>
              <a:t>10BASET GE </a:t>
            </a:r>
            <a:r>
              <a:rPr lang="en-US" sz="1300" dirty="0">
                <a:solidFill>
                  <a:schemeClr val="bg1"/>
                </a:solidFill>
              </a:rPr>
              <a:t>+ 4 x </a:t>
            </a:r>
            <a:r>
              <a:rPr lang="en-US" sz="1300" dirty="0" smtClean="0">
                <a:solidFill>
                  <a:schemeClr val="bg1"/>
                </a:solidFill>
              </a:rPr>
              <a:t>40 QSFP+ Ports </a:t>
            </a:r>
            <a:r>
              <a:rPr lang="en-US" sz="1300" dirty="0">
                <a:solidFill>
                  <a:schemeClr val="bg1"/>
                </a:solidFill>
              </a:rPr>
              <a:t>(</a:t>
            </a:r>
            <a:r>
              <a:rPr lang="en-US" sz="1300" dirty="0" smtClean="0">
                <a:solidFill>
                  <a:schemeClr val="bg1"/>
                </a:solidFill>
              </a:rPr>
              <a:t>Castor-T)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016806" y="3318005"/>
            <a:ext cx="2876550" cy="11144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normAutofit fontScale="70000" lnSpcReduction="20000"/>
          </a:bodyPr>
          <a:lstStyle/>
          <a:p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100" b="1" dirty="0" smtClean="0">
                <a:solidFill>
                  <a:schemeClr val="bg1"/>
                </a:solidFill>
              </a:rPr>
              <a:t>NOS 4.1 (Capricorn)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Cloud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VxLAN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Openflow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NAS Auto prioritization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76275" y="3471863"/>
            <a:ext cx="2876550" cy="11144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normAutofit fontScale="70000" lnSpcReduction="20000"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Brocade Network Advisor 12.1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Provides </a:t>
            </a:r>
            <a:r>
              <a:rPr lang="en-US" sz="2000" dirty="0">
                <a:solidFill>
                  <a:schemeClr val="bg1"/>
                </a:solidFill>
              </a:rPr>
              <a:t>visibility and control of Brocade VCS </a:t>
            </a:r>
            <a:r>
              <a:rPr lang="en-US" dirty="0" smtClean="0">
                <a:solidFill>
                  <a:schemeClr val="bg1"/>
                </a:solidFill>
              </a:rPr>
              <a:t>innovation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 on managing unique platform </a:t>
            </a:r>
            <a:r>
              <a:rPr lang="en-US" sz="2000" dirty="0" smtClean="0">
                <a:solidFill>
                  <a:schemeClr val="bg1"/>
                </a:solidFill>
              </a:rPr>
              <a:t>capabilities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Reporting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152775" y="2122606"/>
            <a:ext cx="2933700" cy="1306394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12349" y="2767319"/>
            <a:ext cx="1368607" cy="63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7" descr="C:\Documents and Settings\jheuser\Desktop\KentPhotos\VDX6730-24_angle2_lar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3090" y="2232877"/>
            <a:ext cx="1563716" cy="237917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3212349" y="2122606"/>
            <a:ext cx="775719" cy="581789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tx1">
                  <a:alpha val="4800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bg1">
                    <a:alpha val="51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NOS 4.0</a:t>
            </a:r>
          </a:p>
        </p:txBody>
      </p:sp>
      <p:sp>
        <p:nvSpPr>
          <p:cNvPr id="19" name="Oval 18"/>
          <p:cNvSpPr/>
          <p:nvPr/>
        </p:nvSpPr>
        <p:spPr>
          <a:xfrm>
            <a:off x="5044056" y="2761486"/>
            <a:ext cx="775719" cy="581789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tx1">
                  <a:alpha val="4800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bg1">
                    <a:alpha val="51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NOS 4.1</a:t>
            </a:r>
          </a:p>
        </p:txBody>
      </p:sp>
      <p:sp>
        <p:nvSpPr>
          <p:cNvPr id="7" name="Explosion 2 6"/>
          <p:cNvSpPr/>
          <p:nvPr/>
        </p:nvSpPr>
        <p:spPr bwMode="auto">
          <a:xfrm>
            <a:off x="3020672" y="998770"/>
            <a:ext cx="1473367" cy="988547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dirty="0" smtClean="0"/>
              <a:t>Available </a:t>
            </a:r>
          </a:p>
          <a:p>
            <a:pPr algn="ctr"/>
            <a:r>
              <a:rPr lang="en-US" sz="1200" dirty="0" smtClean="0"/>
              <a:t>07/25/13</a:t>
            </a:r>
            <a:endParaRPr lang="en-US" sz="1200" dirty="0"/>
          </a:p>
        </p:txBody>
      </p:sp>
      <p:sp>
        <p:nvSpPr>
          <p:cNvPr id="20" name="Explosion 2 19"/>
          <p:cNvSpPr/>
          <p:nvPr/>
        </p:nvSpPr>
        <p:spPr bwMode="auto">
          <a:xfrm>
            <a:off x="7670633" y="983292"/>
            <a:ext cx="1473367" cy="988547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dirty="0" smtClean="0"/>
              <a:t>Available </a:t>
            </a:r>
          </a:p>
          <a:p>
            <a:pPr algn="ctr"/>
            <a:r>
              <a:rPr lang="en-US" sz="1200" dirty="0" smtClean="0"/>
              <a:t>08/09/13</a:t>
            </a:r>
            <a:endParaRPr lang="en-US" sz="1200" dirty="0"/>
          </a:p>
        </p:txBody>
      </p:sp>
      <p:sp>
        <p:nvSpPr>
          <p:cNvPr id="21" name="Explosion 2 20"/>
          <p:cNvSpPr/>
          <p:nvPr/>
        </p:nvSpPr>
        <p:spPr bwMode="auto">
          <a:xfrm>
            <a:off x="3107589" y="3726328"/>
            <a:ext cx="1473367" cy="988547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dirty="0" smtClean="0"/>
              <a:t>Available </a:t>
            </a:r>
          </a:p>
          <a:p>
            <a:pPr algn="ctr"/>
            <a:r>
              <a:rPr lang="en-US" sz="1200" dirty="0" smtClean="0"/>
              <a:t>08/09/13</a:t>
            </a:r>
            <a:endParaRPr lang="en-US" sz="1200" dirty="0"/>
          </a:p>
        </p:txBody>
      </p:sp>
      <p:sp>
        <p:nvSpPr>
          <p:cNvPr id="22" name="Explosion 2 21"/>
          <p:cNvSpPr/>
          <p:nvPr/>
        </p:nvSpPr>
        <p:spPr bwMode="auto">
          <a:xfrm>
            <a:off x="7670632" y="3271837"/>
            <a:ext cx="1473367" cy="988547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dirty="0" smtClean="0"/>
              <a:t>Available </a:t>
            </a:r>
          </a:p>
          <a:p>
            <a:pPr algn="ctr"/>
            <a:r>
              <a:rPr lang="en-US" sz="1200" dirty="0" smtClean="0"/>
              <a:t>01/31/14</a:t>
            </a:r>
            <a:endParaRPr lang="en-US" sz="1200" dirty="0"/>
          </a:p>
        </p:txBody>
      </p:sp>
      <p:sp>
        <p:nvSpPr>
          <p:cNvPr id="23" name="Explosion 2 22"/>
          <p:cNvSpPr/>
          <p:nvPr/>
        </p:nvSpPr>
        <p:spPr bwMode="auto">
          <a:xfrm>
            <a:off x="3896652" y="2154296"/>
            <a:ext cx="1473367" cy="988547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200" dirty="0" smtClean="0"/>
              <a:t>Announce</a:t>
            </a:r>
          </a:p>
          <a:p>
            <a:pPr algn="ctr"/>
            <a:r>
              <a:rPr lang="en-US" sz="1200" dirty="0" smtClean="0"/>
              <a:t>09/18/13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9803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9" y="59553"/>
            <a:ext cx="8080375" cy="560153"/>
          </a:xfrm>
        </p:spPr>
        <p:txBody>
          <a:bodyPr/>
          <a:lstStyle/>
          <a:p>
            <a:r>
              <a:rPr lang="en-US" dirty="0" smtClean="0"/>
              <a:t>NOS 4.0 Release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53569" y="549351"/>
            <a:ext cx="8077645" cy="413959"/>
          </a:xfrm>
        </p:spPr>
        <p:txBody>
          <a:bodyPr/>
          <a:lstStyle/>
          <a:p>
            <a:r>
              <a:rPr lang="en-US" dirty="0" smtClean="0"/>
              <a:t>Release Contents and Segment Alignment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65A6FF-86AE-46B3-AA7A-80CA283BA374}" type="datetime1">
              <a:rPr lang="en-US" smtClean="0"/>
              <a:t>7/25/2013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 rot="606914">
            <a:off x="5748096" y="1001586"/>
            <a:ext cx="3911769" cy="1560101"/>
            <a:chOff x="6230814" y="1355426"/>
            <a:chExt cx="3412341" cy="2631993"/>
          </a:xfrm>
        </p:grpSpPr>
        <p:sp>
          <p:nvSpPr>
            <p:cNvPr id="18" name="Freeform 124"/>
            <p:cNvSpPr>
              <a:spLocks noChangeAspect="1"/>
            </p:cNvSpPr>
            <p:nvPr/>
          </p:nvSpPr>
          <p:spPr bwMode="gray">
            <a:xfrm rot="8930220">
              <a:off x="6230814" y="1355426"/>
              <a:ext cx="2930237" cy="2631993"/>
            </a:xfrm>
            <a:custGeom>
              <a:avLst/>
              <a:gdLst>
                <a:gd name="T0" fmla="*/ 0 w 4021"/>
                <a:gd name="T1" fmla="*/ 0 h 2621"/>
                <a:gd name="T2" fmla="*/ 0 w 4021"/>
                <a:gd name="T3" fmla="*/ 0 h 2621"/>
                <a:gd name="T4" fmla="*/ 0 w 4021"/>
                <a:gd name="T5" fmla="*/ 0 h 2621"/>
                <a:gd name="T6" fmla="*/ 0 w 4021"/>
                <a:gd name="T7" fmla="*/ 0 h 2621"/>
                <a:gd name="T8" fmla="*/ 0 w 4021"/>
                <a:gd name="T9" fmla="*/ 0 h 2621"/>
                <a:gd name="T10" fmla="*/ 0 w 4021"/>
                <a:gd name="T11" fmla="*/ 0 h 2621"/>
                <a:gd name="T12" fmla="*/ 0 w 4021"/>
                <a:gd name="T13" fmla="*/ 0 h 26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21"/>
                <a:gd name="T22" fmla="*/ 0 h 2621"/>
                <a:gd name="T23" fmla="*/ 4021 w 4021"/>
                <a:gd name="T24" fmla="*/ 2621 h 26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21" h="2621">
                  <a:moveTo>
                    <a:pt x="614" y="732"/>
                  </a:moveTo>
                  <a:cubicBezTo>
                    <a:pt x="361" y="172"/>
                    <a:pt x="1481" y="0"/>
                    <a:pt x="1960" y="554"/>
                  </a:cubicBezTo>
                  <a:cubicBezTo>
                    <a:pt x="2283" y="468"/>
                    <a:pt x="3069" y="683"/>
                    <a:pt x="3144" y="1195"/>
                  </a:cubicBezTo>
                  <a:cubicBezTo>
                    <a:pt x="4021" y="1442"/>
                    <a:pt x="3720" y="1954"/>
                    <a:pt x="3225" y="1975"/>
                  </a:cubicBezTo>
                  <a:cubicBezTo>
                    <a:pt x="3375" y="2621"/>
                    <a:pt x="1793" y="2573"/>
                    <a:pt x="1529" y="1943"/>
                  </a:cubicBezTo>
                  <a:cubicBezTo>
                    <a:pt x="668" y="1970"/>
                    <a:pt x="576" y="1453"/>
                    <a:pt x="738" y="1378"/>
                  </a:cubicBezTo>
                  <a:cubicBezTo>
                    <a:pt x="555" y="1335"/>
                    <a:pt x="0" y="909"/>
                    <a:pt x="614" y="732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r"/>
              <a:endParaRPr lang="en-US" sz="1800" smtClean="0">
                <a:latin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 rot="20993086">
              <a:off x="7114091" y="2079284"/>
              <a:ext cx="2529064" cy="62308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smtClean="0"/>
                <a:t>Public Clouds </a:t>
              </a:r>
            </a:p>
            <a:p>
              <a:r>
                <a:rPr lang="en-US" sz="1200" dirty="0" smtClean="0"/>
                <a:t>Managed Private Clouds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421755">
            <a:off x="6115085" y="2238438"/>
            <a:ext cx="3010498" cy="1595646"/>
            <a:chOff x="6330691" y="2570465"/>
            <a:chExt cx="3131314" cy="2555996"/>
          </a:xfrm>
        </p:grpSpPr>
        <p:sp>
          <p:nvSpPr>
            <p:cNvPr id="21" name="Freeform 124"/>
            <p:cNvSpPr>
              <a:spLocks noChangeAspect="1"/>
            </p:cNvSpPr>
            <p:nvPr/>
          </p:nvSpPr>
          <p:spPr bwMode="gray">
            <a:xfrm rot="8930220">
              <a:off x="6330691" y="2570465"/>
              <a:ext cx="2947818" cy="2555996"/>
            </a:xfrm>
            <a:custGeom>
              <a:avLst/>
              <a:gdLst>
                <a:gd name="T0" fmla="*/ 0 w 4021"/>
                <a:gd name="T1" fmla="*/ 0 h 2621"/>
                <a:gd name="T2" fmla="*/ 0 w 4021"/>
                <a:gd name="T3" fmla="*/ 0 h 2621"/>
                <a:gd name="T4" fmla="*/ 0 w 4021"/>
                <a:gd name="T5" fmla="*/ 0 h 2621"/>
                <a:gd name="T6" fmla="*/ 0 w 4021"/>
                <a:gd name="T7" fmla="*/ 0 h 2621"/>
                <a:gd name="T8" fmla="*/ 0 w 4021"/>
                <a:gd name="T9" fmla="*/ 0 h 2621"/>
                <a:gd name="T10" fmla="*/ 0 w 4021"/>
                <a:gd name="T11" fmla="*/ 0 h 2621"/>
                <a:gd name="T12" fmla="*/ 0 w 4021"/>
                <a:gd name="T13" fmla="*/ 0 h 26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21"/>
                <a:gd name="T22" fmla="*/ 0 h 2621"/>
                <a:gd name="T23" fmla="*/ 4021 w 4021"/>
                <a:gd name="T24" fmla="*/ 2621 h 26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21" h="2621">
                  <a:moveTo>
                    <a:pt x="614" y="732"/>
                  </a:moveTo>
                  <a:cubicBezTo>
                    <a:pt x="361" y="172"/>
                    <a:pt x="1481" y="0"/>
                    <a:pt x="1960" y="554"/>
                  </a:cubicBezTo>
                  <a:cubicBezTo>
                    <a:pt x="2283" y="468"/>
                    <a:pt x="3069" y="683"/>
                    <a:pt x="3144" y="1195"/>
                  </a:cubicBezTo>
                  <a:cubicBezTo>
                    <a:pt x="4021" y="1442"/>
                    <a:pt x="3720" y="1954"/>
                    <a:pt x="3225" y="1975"/>
                  </a:cubicBezTo>
                  <a:cubicBezTo>
                    <a:pt x="3375" y="2621"/>
                    <a:pt x="1793" y="2573"/>
                    <a:pt x="1529" y="1943"/>
                  </a:cubicBezTo>
                  <a:cubicBezTo>
                    <a:pt x="668" y="1970"/>
                    <a:pt x="576" y="1453"/>
                    <a:pt x="738" y="1378"/>
                  </a:cubicBezTo>
                  <a:cubicBezTo>
                    <a:pt x="555" y="1335"/>
                    <a:pt x="0" y="909"/>
                    <a:pt x="614" y="732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r"/>
              <a:endParaRPr lang="en-US" sz="1800" smtClean="0">
                <a:latin typeface="Arial" pitchFamily="34" charset="0"/>
              </a:endParaRPr>
            </a:p>
          </p:txBody>
        </p:sp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178245">
              <a:off x="7622970" y="3201834"/>
              <a:ext cx="260045" cy="70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/>
            <p:cNvSpPr txBox="1"/>
            <p:nvPr/>
          </p:nvSpPr>
          <p:spPr bwMode="auto">
            <a:xfrm rot="21178245">
              <a:off x="7302151" y="3840435"/>
              <a:ext cx="2159854" cy="29580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smtClean="0"/>
                <a:t>Managed Hosting</a:t>
              </a:r>
            </a:p>
          </p:txBody>
        </p:sp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178245">
              <a:off x="7963772" y="3122828"/>
              <a:ext cx="260045" cy="70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178245">
              <a:off x="7280506" y="3271149"/>
              <a:ext cx="260045" cy="70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6018670" y="3645019"/>
            <a:ext cx="3162169" cy="1184528"/>
            <a:chOff x="5909951" y="3325585"/>
            <a:chExt cx="3710342" cy="1574219"/>
          </a:xfrm>
        </p:grpSpPr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5705812"/>
                </p:ext>
              </p:extLst>
            </p:nvPr>
          </p:nvGraphicFramePr>
          <p:xfrm>
            <a:off x="5909951" y="3325585"/>
            <a:ext cx="1853824" cy="1242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" name="Visio" r:id="rId5" imgW="2861248" imgH="2304720" progId="Visio.Drawing.11">
                    <p:embed/>
                  </p:oleObj>
                </mc:Choice>
                <mc:Fallback>
                  <p:oleObj name="Visio" r:id="rId5" imgW="2861248" imgH="230472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9951" y="3325585"/>
                          <a:ext cx="1853824" cy="1242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 bwMode="auto">
            <a:xfrm>
              <a:off x="6777557" y="4577197"/>
              <a:ext cx="2842736" cy="24541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Enterprise Data Center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498853" y="3674390"/>
              <a:ext cx="1214717" cy="865510"/>
              <a:chOff x="1635487" y="3223956"/>
              <a:chExt cx="3329645" cy="295159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5487" y="3223956"/>
                <a:ext cx="3106648" cy="2951590"/>
                <a:chOff x="1635487" y="3223956"/>
                <a:chExt cx="3106648" cy="2951590"/>
              </a:xfrm>
            </p:grpSpPr>
            <p:sp>
              <p:nvSpPr>
                <p:cNvPr id="60" name="Rounded Rectangle 59"/>
                <p:cNvSpPr/>
                <p:nvPr/>
              </p:nvSpPr>
              <p:spPr bwMode="auto">
                <a:xfrm>
                  <a:off x="2051411" y="5643807"/>
                  <a:ext cx="1131568" cy="531739"/>
                </a:xfrm>
                <a:prstGeom prst="roundRect">
                  <a:avLst>
                    <a:gd name="adj" fmla="val 9849"/>
                  </a:avLst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b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0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Flat</a:t>
                  </a:r>
                </a:p>
              </p:txBody>
            </p:sp>
            <p:pic>
              <p:nvPicPr>
                <p:cNvPr id="61" name="Picture 6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537819" y="3223956"/>
                  <a:ext cx="387927" cy="3765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62" name="Straight Connector 61"/>
                <p:cNvCxnSpPr>
                  <a:stCxn id="61" idx="2"/>
                  <a:endCxn id="83" idx="0"/>
                </p:cNvCxnSpPr>
                <p:nvPr/>
              </p:nvCxnSpPr>
              <p:spPr>
                <a:xfrm rot="5400000">
                  <a:off x="2146899" y="3464089"/>
                  <a:ext cx="448470" cy="721299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81" idx="0"/>
                  <a:endCxn id="61" idx="2"/>
                </p:cNvCxnSpPr>
                <p:nvPr/>
              </p:nvCxnSpPr>
              <p:spPr>
                <a:xfrm rot="5400000" flipH="1" flipV="1">
                  <a:off x="2351473" y="3668664"/>
                  <a:ext cx="448470" cy="312149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1" idx="2"/>
                  <a:endCxn id="82" idx="0"/>
                </p:cNvCxnSpPr>
                <p:nvPr/>
              </p:nvCxnSpPr>
              <p:spPr>
                <a:xfrm rot="16200000" flipH="1">
                  <a:off x="2566144" y="3766141"/>
                  <a:ext cx="448470" cy="117193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1" idx="2"/>
                  <a:endCxn id="84" idx="0"/>
                </p:cNvCxnSpPr>
                <p:nvPr/>
              </p:nvCxnSpPr>
              <p:spPr>
                <a:xfrm rot="16200000" flipH="1">
                  <a:off x="2772732" y="3559553"/>
                  <a:ext cx="448470" cy="530369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83" idx="2"/>
                  <a:endCxn id="107" idx="0"/>
                </p:cNvCxnSpPr>
                <p:nvPr/>
              </p:nvCxnSpPr>
              <p:spPr>
                <a:xfrm rot="5400000">
                  <a:off x="1866576" y="4569672"/>
                  <a:ext cx="287816" cy="1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7" name="Picture 66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354208" y="4674636"/>
                  <a:ext cx="387927" cy="598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68" name="Straight Connector 67"/>
                <p:cNvCxnSpPr>
                  <a:endCxn id="67" idx="0"/>
                </p:cNvCxnSpPr>
                <p:nvPr/>
              </p:nvCxnSpPr>
              <p:spPr>
                <a:xfrm>
                  <a:off x="4234763" y="4332167"/>
                  <a:ext cx="313409" cy="342469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endCxn id="92" idx="0"/>
                </p:cNvCxnSpPr>
                <p:nvPr/>
              </p:nvCxnSpPr>
              <p:spPr>
                <a:xfrm rot="10800000" flipV="1">
                  <a:off x="3262152" y="4415022"/>
                  <a:ext cx="479873" cy="298558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endCxn id="102" idx="0"/>
                </p:cNvCxnSpPr>
                <p:nvPr/>
              </p:nvCxnSpPr>
              <p:spPr>
                <a:xfrm rot="10800000" flipV="1">
                  <a:off x="2419633" y="4399868"/>
                  <a:ext cx="1332486" cy="313712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Group 70"/>
                <p:cNvGrpSpPr>
                  <a:grpSpLocks noChangeAspect="1"/>
                </p:cNvGrpSpPr>
                <p:nvPr/>
              </p:nvGrpSpPr>
              <p:grpSpPr>
                <a:xfrm>
                  <a:off x="1818459" y="4713580"/>
                  <a:ext cx="384048" cy="540800"/>
                  <a:chOff x="969168" y="3410718"/>
                  <a:chExt cx="274320" cy="386284"/>
                </a:xfrm>
              </p:grpSpPr>
              <p:pic>
                <p:nvPicPr>
                  <p:cNvPr id="103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77444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4" name="Picture 103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10762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5" name="Picture 104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544080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6" name="Picture 105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77399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7" name="Picture 106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10718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72" name="Group 71"/>
                <p:cNvGrpSpPr>
                  <a:grpSpLocks noChangeAspect="1"/>
                </p:cNvGrpSpPr>
                <p:nvPr/>
              </p:nvGrpSpPr>
              <p:grpSpPr>
                <a:xfrm>
                  <a:off x="2227609" y="4713580"/>
                  <a:ext cx="384048" cy="540800"/>
                  <a:chOff x="969168" y="3410718"/>
                  <a:chExt cx="274320" cy="386284"/>
                </a:xfrm>
              </p:grpSpPr>
              <p:pic>
                <p:nvPicPr>
                  <p:cNvPr id="98" name="Picture 97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77444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9" name="Picture 98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10762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544080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1" name="Picture 100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77399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2" name="Picture 101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10718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73" name="Group 72"/>
                <p:cNvGrpSpPr>
                  <a:grpSpLocks noChangeAspect="1"/>
                </p:cNvGrpSpPr>
                <p:nvPr/>
              </p:nvGrpSpPr>
              <p:grpSpPr>
                <a:xfrm>
                  <a:off x="2656951" y="4713580"/>
                  <a:ext cx="384048" cy="540800"/>
                  <a:chOff x="969168" y="3410718"/>
                  <a:chExt cx="274320" cy="386284"/>
                </a:xfrm>
              </p:grpSpPr>
              <p:pic>
                <p:nvPicPr>
                  <p:cNvPr id="93" name="Picture 9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77444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4" name="Picture 93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10762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5" name="Picture 94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544080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6" name="Picture 95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77399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7" name="Picture 96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10718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74" name="Group 73"/>
                <p:cNvGrpSpPr>
                  <a:grpSpLocks noChangeAspect="1"/>
                </p:cNvGrpSpPr>
                <p:nvPr/>
              </p:nvGrpSpPr>
              <p:grpSpPr>
                <a:xfrm>
                  <a:off x="3070127" y="4713580"/>
                  <a:ext cx="384048" cy="540800"/>
                  <a:chOff x="969168" y="3410718"/>
                  <a:chExt cx="274320" cy="386284"/>
                </a:xfrm>
              </p:grpSpPr>
              <p:pic>
                <p:nvPicPr>
                  <p:cNvPr id="88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77444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89" name="Picture 88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610762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0" name="Picture 8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544080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1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77399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2" name="Picture 91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969168" y="3410718"/>
                    <a:ext cx="274320" cy="1195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75" name="Rectangle 74"/>
                <p:cNvSpPr/>
                <p:nvPr/>
              </p:nvSpPr>
              <p:spPr bwMode="auto">
                <a:xfrm>
                  <a:off x="2401299" y="4571611"/>
                  <a:ext cx="38793" cy="96980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00" dirty="0"/>
                </a:p>
              </p:txBody>
            </p:sp>
            <p:cxnSp>
              <p:nvCxnSpPr>
                <p:cNvPr id="76" name="Straight Connector 75"/>
                <p:cNvCxnSpPr>
                  <a:stCxn id="81" idx="2"/>
                  <a:endCxn id="102" idx="0"/>
                </p:cNvCxnSpPr>
                <p:nvPr/>
              </p:nvCxnSpPr>
              <p:spPr>
                <a:xfrm rot="5400000">
                  <a:off x="2275726" y="4569672"/>
                  <a:ext cx="287816" cy="1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/>
                <p:cNvSpPr/>
                <p:nvPr/>
              </p:nvSpPr>
              <p:spPr bwMode="auto">
                <a:xfrm>
                  <a:off x="2828253" y="4494079"/>
                  <a:ext cx="38793" cy="193965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00" dirty="0"/>
                </a:p>
              </p:txBody>
            </p:sp>
            <p:cxnSp>
              <p:nvCxnSpPr>
                <p:cNvPr id="78" name="Straight Connector 77"/>
                <p:cNvCxnSpPr>
                  <a:stCxn id="82" idx="2"/>
                  <a:endCxn id="97" idx="0"/>
                </p:cNvCxnSpPr>
                <p:nvPr/>
              </p:nvCxnSpPr>
              <p:spPr>
                <a:xfrm rot="5400000">
                  <a:off x="2705068" y="4569672"/>
                  <a:ext cx="287816" cy="1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 bwMode="auto">
                <a:xfrm>
                  <a:off x="3242437" y="4446349"/>
                  <a:ext cx="38793" cy="182880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00" dirty="0"/>
                </a:p>
              </p:txBody>
            </p:sp>
            <p:cxnSp>
              <p:nvCxnSpPr>
                <p:cNvPr id="80" name="Straight Connector 79"/>
                <p:cNvCxnSpPr>
                  <a:stCxn id="84" idx="2"/>
                  <a:endCxn id="92" idx="0"/>
                </p:cNvCxnSpPr>
                <p:nvPr/>
              </p:nvCxnSpPr>
              <p:spPr>
                <a:xfrm rot="5400000">
                  <a:off x="3118244" y="4569672"/>
                  <a:ext cx="287816" cy="1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1" name="Picture 80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225670" y="4048973"/>
                  <a:ext cx="387927" cy="3767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2" name="Picture 81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655012" y="4048973"/>
                  <a:ext cx="387927" cy="3767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3" name="Picture 82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816520" y="4048973"/>
                  <a:ext cx="387927" cy="3767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83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068188" y="4048973"/>
                  <a:ext cx="387927" cy="3767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5" name="TextBox 146"/>
                <p:cNvSpPr txBox="1"/>
                <p:nvPr/>
              </p:nvSpPr>
              <p:spPr bwMode="auto">
                <a:xfrm>
                  <a:off x="2539742" y="3830361"/>
                  <a:ext cx="278406" cy="278976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400" dirty="0" smtClean="0"/>
                    <a:t>LAN</a:t>
                  </a:r>
                </a:p>
              </p:txBody>
            </p:sp>
            <p:pic>
              <p:nvPicPr>
                <p:cNvPr id="86" name="Picture 85" descr="http://t2.gstatic.com/images?q=tbn:pc5wChKrU9iVtM:http://a2.twimg.com/profile_images/931758354/VMwareIcon-Grey_bigger.png">
                  <a:hlinkClick r:id="rId10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635487" y="4623026"/>
                  <a:ext cx="182880" cy="1828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87" name="Picture 86" descr="http://t2.gstatic.com/images?q=tbn:pc5wChKrU9iVtM:http://a2.twimg.com/profile_images/931758354/VMwareIcon-Grey_bigger.png">
                  <a:hlinkClick r:id="rId10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696447" y="4546826"/>
                  <a:ext cx="182880" cy="182881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3413423" y="3938687"/>
                <a:ext cx="1551709" cy="739732"/>
                <a:chOff x="3518198" y="3757712"/>
                <a:chExt cx="1551709" cy="739732"/>
              </a:xfrm>
            </p:grpSpPr>
            <p:grpSp>
              <p:nvGrpSpPr>
                <p:cNvPr id="33" name="Group 32"/>
                <p:cNvGrpSpPr>
                  <a:grpSpLocks/>
                </p:cNvGrpSpPr>
                <p:nvPr/>
              </p:nvGrpSpPr>
              <p:grpSpPr bwMode="auto">
                <a:xfrm rot="654365">
                  <a:off x="3518198" y="3757712"/>
                  <a:ext cx="1551709" cy="739732"/>
                  <a:chOff x="3788" y="3488"/>
                  <a:chExt cx="1566" cy="831"/>
                </a:xfrm>
              </p:grpSpPr>
              <p:sp>
                <p:nvSpPr>
                  <p:cNvPr id="35" name="Freeform 34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795" y="3511"/>
                    <a:ext cx="1559" cy="808"/>
                  </a:xfrm>
                  <a:custGeom>
                    <a:avLst/>
                    <a:gdLst/>
                    <a:ahLst/>
                    <a:cxnLst>
                      <a:cxn ang="0">
                        <a:pos x="614" y="732"/>
                      </a:cxn>
                      <a:cxn ang="0">
                        <a:pos x="1960" y="554"/>
                      </a:cxn>
                      <a:cxn ang="0">
                        <a:pos x="3144" y="1195"/>
                      </a:cxn>
                      <a:cxn ang="0">
                        <a:pos x="3225" y="1975"/>
                      </a:cxn>
                      <a:cxn ang="0">
                        <a:pos x="1529" y="1943"/>
                      </a:cxn>
                      <a:cxn ang="0">
                        <a:pos x="738" y="1378"/>
                      </a:cxn>
                      <a:cxn ang="0">
                        <a:pos x="614" y="732"/>
                      </a:cxn>
                    </a:cxnLst>
                    <a:rect l="0" t="0" r="r" b="b"/>
                    <a:pathLst>
                      <a:path w="4021" h="2621">
                        <a:moveTo>
                          <a:pt x="614" y="732"/>
                        </a:moveTo>
                        <a:cubicBezTo>
                          <a:pt x="361" y="172"/>
                          <a:pt x="1481" y="0"/>
                          <a:pt x="1960" y="554"/>
                        </a:cubicBezTo>
                        <a:cubicBezTo>
                          <a:pt x="2283" y="468"/>
                          <a:pt x="3069" y="683"/>
                          <a:pt x="3144" y="1195"/>
                        </a:cubicBezTo>
                        <a:cubicBezTo>
                          <a:pt x="4021" y="1442"/>
                          <a:pt x="3720" y="1954"/>
                          <a:pt x="3225" y="1975"/>
                        </a:cubicBezTo>
                        <a:cubicBezTo>
                          <a:pt x="3375" y="2621"/>
                          <a:pt x="1793" y="2573"/>
                          <a:pt x="1529" y="1943"/>
                        </a:cubicBezTo>
                        <a:cubicBezTo>
                          <a:pt x="668" y="1970"/>
                          <a:pt x="576" y="1453"/>
                          <a:pt x="738" y="1378"/>
                        </a:cubicBezTo>
                        <a:cubicBezTo>
                          <a:pt x="555" y="1335"/>
                          <a:pt x="0" y="909"/>
                          <a:pt x="614" y="732"/>
                        </a:cubicBezTo>
                        <a:close/>
                      </a:path>
                    </a:pathLst>
                  </a:custGeom>
                  <a:solidFill>
                    <a:srgbClr val="B2B2B2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36" name="Freeform 35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788" y="3488"/>
                    <a:ext cx="1557" cy="808"/>
                  </a:xfrm>
                  <a:custGeom>
                    <a:avLst/>
                    <a:gdLst/>
                    <a:ahLst/>
                    <a:cxnLst>
                      <a:cxn ang="0">
                        <a:pos x="614" y="732"/>
                      </a:cxn>
                      <a:cxn ang="0">
                        <a:pos x="1960" y="554"/>
                      </a:cxn>
                      <a:cxn ang="0">
                        <a:pos x="3144" y="1195"/>
                      </a:cxn>
                      <a:cxn ang="0">
                        <a:pos x="3225" y="1975"/>
                      </a:cxn>
                      <a:cxn ang="0">
                        <a:pos x="1529" y="1943"/>
                      </a:cxn>
                      <a:cxn ang="0">
                        <a:pos x="738" y="1378"/>
                      </a:cxn>
                      <a:cxn ang="0">
                        <a:pos x="614" y="732"/>
                      </a:cxn>
                    </a:cxnLst>
                    <a:rect l="0" t="0" r="r" b="b"/>
                    <a:pathLst>
                      <a:path w="4021" h="2621">
                        <a:moveTo>
                          <a:pt x="614" y="732"/>
                        </a:moveTo>
                        <a:cubicBezTo>
                          <a:pt x="361" y="172"/>
                          <a:pt x="1481" y="0"/>
                          <a:pt x="1960" y="554"/>
                        </a:cubicBezTo>
                        <a:cubicBezTo>
                          <a:pt x="2283" y="468"/>
                          <a:pt x="3069" y="683"/>
                          <a:pt x="3144" y="1195"/>
                        </a:cubicBezTo>
                        <a:cubicBezTo>
                          <a:pt x="4021" y="1442"/>
                          <a:pt x="3720" y="1954"/>
                          <a:pt x="3225" y="1975"/>
                        </a:cubicBezTo>
                        <a:cubicBezTo>
                          <a:pt x="3375" y="2621"/>
                          <a:pt x="1793" y="2573"/>
                          <a:pt x="1529" y="1943"/>
                        </a:cubicBezTo>
                        <a:cubicBezTo>
                          <a:pt x="668" y="1970"/>
                          <a:pt x="576" y="1453"/>
                          <a:pt x="738" y="1378"/>
                        </a:cubicBezTo>
                        <a:cubicBezTo>
                          <a:pt x="555" y="1335"/>
                          <a:pt x="0" y="909"/>
                          <a:pt x="614" y="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37" name="Freeform 36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567" y="3553"/>
                    <a:ext cx="617" cy="348"/>
                  </a:xfrm>
                  <a:custGeom>
                    <a:avLst/>
                    <a:gdLst/>
                    <a:ahLst/>
                    <a:cxnLst>
                      <a:cxn ang="0">
                        <a:pos x="36" y="1"/>
                      </a:cxn>
                      <a:cxn ang="0">
                        <a:pos x="1258" y="867"/>
                      </a:cxn>
                      <a:cxn ang="0">
                        <a:pos x="1255" y="889"/>
                      </a:cxn>
                      <a:cxn ang="0">
                        <a:pos x="0" y="0"/>
                      </a:cxn>
                      <a:cxn ang="0">
                        <a:pos x="36" y="1"/>
                      </a:cxn>
                    </a:cxnLst>
                    <a:rect l="0" t="0" r="r" b="b"/>
                    <a:pathLst>
                      <a:path w="1258" h="889">
                        <a:moveTo>
                          <a:pt x="36" y="1"/>
                        </a:moveTo>
                        <a:lnTo>
                          <a:pt x="1258" y="867"/>
                        </a:lnTo>
                        <a:lnTo>
                          <a:pt x="1255" y="889"/>
                        </a:lnTo>
                        <a:lnTo>
                          <a:pt x="0" y="0"/>
                        </a:lnTo>
                        <a:lnTo>
                          <a:pt x="3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38" name="Freeform 37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064" y="3586"/>
                    <a:ext cx="965" cy="547"/>
                  </a:xfrm>
                  <a:custGeom>
                    <a:avLst/>
                    <a:gdLst/>
                    <a:ahLst/>
                    <a:cxnLst>
                      <a:cxn ang="0">
                        <a:pos x="48" y="0"/>
                      </a:cxn>
                      <a:cxn ang="0">
                        <a:pos x="4245" y="2965"/>
                      </a:cxn>
                      <a:cxn ang="0">
                        <a:pos x="4245" y="3019"/>
                      </a:cxn>
                      <a:cxn ang="0">
                        <a:pos x="0" y="24"/>
                      </a:cxn>
                      <a:cxn ang="0">
                        <a:pos x="48" y="0"/>
                      </a:cxn>
                    </a:cxnLst>
                    <a:rect l="0" t="0" r="r" b="b"/>
                    <a:pathLst>
                      <a:path w="4245" h="3019">
                        <a:moveTo>
                          <a:pt x="48" y="0"/>
                        </a:moveTo>
                        <a:lnTo>
                          <a:pt x="4245" y="2965"/>
                        </a:lnTo>
                        <a:lnTo>
                          <a:pt x="4245" y="3019"/>
                        </a:lnTo>
                        <a:lnTo>
                          <a:pt x="0" y="24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39" name="Freeform 38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028" y="3638"/>
                    <a:ext cx="991" cy="564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4362" y="3071"/>
                      </a:cxn>
                      <a:cxn ang="0">
                        <a:pos x="4335" y="3109"/>
                      </a:cxn>
                      <a:cxn ang="0">
                        <a:pos x="0" y="40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4362" h="3109">
                        <a:moveTo>
                          <a:pt x="21" y="0"/>
                        </a:moveTo>
                        <a:lnTo>
                          <a:pt x="4362" y="3071"/>
                        </a:lnTo>
                        <a:lnTo>
                          <a:pt x="4335" y="3109"/>
                        </a:lnTo>
                        <a:lnTo>
                          <a:pt x="0" y="4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0" name="Freeform 39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041" y="3718"/>
                    <a:ext cx="927" cy="52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076" y="2887"/>
                      </a:cxn>
                      <a:cxn ang="0">
                        <a:pos x="4029" y="2904"/>
                      </a:cxn>
                      <a:cxn ang="0">
                        <a:pos x="34" y="8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4076" h="2904">
                        <a:moveTo>
                          <a:pt x="0" y="0"/>
                        </a:moveTo>
                        <a:lnTo>
                          <a:pt x="4076" y="2887"/>
                        </a:lnTo>
                        <a:lnTo>
                          <a:pt x="4029" y="2904"/>
                        </a:lnTo>
                        <a:lnTo>
                          <a:pt x="34" y="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1" name="Freeform 40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987" y="3783"/>
                    <a:ext cx="892" cy="503"/>
                  </a:xfrm>
                  <a:custGeom>
                    <a:avLst/>
                    <a:gdLst/>
                    <a:ahLst/>
                    <a:cxnLst>
                      <a:cxn ang="0">
                        <a:pos x="40" y="0"/>
                      </a:cxn>
                      <a:cxn ang="0">
                        <a:pos x="3924" y="2766"/>
                      </a:cxn>
                      <a:cxn ang="0">
                        <a:pos x="3864" y="2777"/>
                      </a:cxn>
                      <a:cxn ang="0">
                        <a:pos x="0" y="28"/>
                      </a:cxn>
                      <a:cxn ang="0">
                        <a:pos x="40" y="0"/>
                      </a:cxn>
                    </a:cxnLst>
                    <a:rect l="0" t="0" r="r" b="b"/>
                    <a:pathLst>
                      <a:path w="3924" h="2777">
                        <a:moveTo>
                          <a:pt x="40" y="0"/>
                        </a:moveTo>
                        <a:lnTo>
                          <a:pt x="3924" y="2766"/>
                        </a:lnTo>
                        <a:lnTo>
                          <a:pt x="3864" y="2777"/>
                        </a:lnTo>
                        <a:lnTo>
                          <a:pt x="0" y="28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2" name="Freeform 41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965" y="3862"/>
                    <a:ext cx="790" cy="44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471" y="2457"/>
                      </a:cxn>
                      <a:cxn ang="0">
                        <a:pos x="3377" y="2442"/>
                      </a:cxn>
                      <a:cxn ang="0">
                        <a:pos x="3" y="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471" h="2457">
                        <a:moveTo>
                          <a:pt x="0" y="0"/>
                        </a:moveTo>
                        <a:lnTo>
                          <a:pt x="3471" y="2457"/>
                        </a:lnTo>
                        <a:lnTo>
                          <a:pt x="3377" y="2442"/>
                        </a:lnTo>
                        <a:lnTo>
                          <a:pt x="3" y="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3" name="Freeform 42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102" y="4052"/>
                    <a:ext cx="261" cy="14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147" y="806"/>
                      </a:cxn>
                      <a:cxn ang="0">
                        <a:pos x="1058" y="798"/>
                      </a:cxn>
                      <a:cxn ang="0">
                        <a:pos x="0" y="49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147" h="806">
                        <a:moveTo>
                          <a:pt x="6" y="0"/>
                        </a:moveTo>
                        <a:lnTo>
                          <a:pt x="1147" y="806"/>
                        </a:lnTo>
                        <a:lnTo>
                          <a:pt x="1058" y="798"/>
                        </a:lnTo>
                        <a:lnTo>
                          <a:pt x="0" y="49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4" name="Freeform 43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267" y="3509"/>
                    <a:ext cx="887" cy="497"/>
                  </a:xfrm>
                  <a:custGeom>
                    <a:avLst/>
                    <a:gdLst/>
                    <a:ahLst/>
                    <a:cxnLst>
                      <a:cxn ang="0">
                        <a:pos x="97" y="16"/>
                      </a:cxn>
                      <a:cxn ang="0">
                        <a:pos x="3903" y="2707"/>
                      </a:cxn>
                      <a:cxn ang="0">
                        <a:pos x="3870" y="2743"/>
                      </a:cxn>
                      <a:cxn ang="0">
                        <a:pos x="0" y="0"/>
                      </a:cxn>
                      <a:cxn ang="0">
                        <a:pos x="97" y="16"/>
                      </a:cxn>
                    </a:cxnLst>
                    <a:rect l="0" t="0" r="r" b="b"/>
                    <a:pathLst>
                      <a:path w="3903" h="2743">
                        <a:moveTo>
                          <a:pt x="97" y="16"/>
                        </a:moveTo>
                        <a:lnTo>
                          <a:pt x="3903" y="2707"/>
                        </a:lnTo>
                        <a:lnTo>
                          <a:pt x="3870" y="2743"/>
                        </a:lnTo>
                        <a:lnTo>
                          <a:pt x="0" y="0"/>
                        </a:lnTo>
                        <a:lnTo>
                          <a:pt x="97" y="1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5" name="Freeform 44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140" y="3538"/>
                    <a:ext cx="951" cy="530"/>
                  </a:xfrm>
                  <a:custGeom>
                    <a:avLst/>
                    <a:gdLst/>
                    <a:ahLst/>
                    <a:cxnLst>
                      <a:cxn ang="0">
                        <a:pos x="63" y="0"/>
                      </a:cxn>
                      <a:cxn ang="0">
                        <a:pos x="4187" y="2913"/>
                      </a:cxn>
                      <a:cxn ang="0">
                        <a:pos x="4133" y="2929"/>
                      </a:cxn>
                      <a:cxn ang="0">
                        <a:pos x="0" y="12"/>
                      </a:cxn>
                      <a:cxn ang="0">
                        <a:pos x="63" y="0"/>
                      </a:cxn>
                    </a:cxnLst>
                    <a:rect l="0" t="0" r="r" b="b"/>
                    <a:pathLst>
                      <a:path w="4187" h="2929">
                        <a:moveTo>
                          <a:pt x="63" y="0"/>
                        </a:moveTo>
                        <a:lnTo>
                          <a:pt x="4187" y="2913"/>
                        </a:lnTo>
                        <a:lnTo>
                          <a:pt x="4133" y="2929"/>
                        </a:lnTo>
                        <a:lnTo>
                          <a:pt x="0" y="1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6" name="Freeform 45"/>
                  <p:cNvSpPr>
                    <a:spLocks noChangeAspect="1"/>
                  </p:cNvSpPr>
                  <p:nvPr/>
                </p:nvSpPr>
                <p:spPr bwMode="gray">
                  <a:xfrm rot="20548707">
                    <a:off x="3952" y="3711"/>
                    <a:ext cx="227" cy="127"/>
                  </a:xfrm>
                  <a:custGeom>
                    <a:avLst/>
                    <a:gdLst/>
                    <a:ahLst/>
                    <a:cxnLst>
                      <a:cxn ang="0">
                        <a:pos x="0" y="653"/>
                      </a:cxn>
                      <a:cxn ang="0">
                        <a:pos x="926" y="5"/>
                      </a:cxn>
                      <a:cxn ang="0">
                        <a:pos x="1000" y="0"/>
                      </a:cxn>
                      <a:cxn ang="0">
                        <a:pos x="6" y="704"/>
                      </a:cxn>
                      <a:cxn ang="0">
                        <a:pos x="0" y="653"/>
                      </a:cxn>
                    </a:cxnLst>
                    <a:rect l="0" t="0" r="r" b="b"/>
                    <a:pathLst>
                      <a:path w="1000" h="704">
                        <a:moveTo>
                          <a:pt x="0" y="653"/>
                        </a:moveTo>
                        <a:lnTo>
                          <a:pt x="926" y="5"/>
                        </a:lnTo>
                        <a:lnTo>
                          <a:pt x="1000" y="0"/>
                        </a:lnTo>
                        <a:lnTo>
                          <a:pt x="6" y="704"/>
                        </a:lnTo>
                        <a:lnTo>
                          <a:pt x="0" y="65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7" name="Freeform 46"/>
                  <p:cNvSpPr>
                    <a:spLocks noChangeAspect="1"/>
                  </p:cNvSpPr>
                  <p:nvPr/>
                </p:nvSpPr>
                <p:spPr bwMode="gray">
                  <a:xfrm rot="20548707">
                    <a:off x="3881" y="3725"/>
                    <a:ext cx="434" cy="245"/>
                  </a:xfrm>
                  <a:custGeom>
                    <a:avLst/>
                    <a:gdLst/>
                    <a:ahLst/>
                    <a:cxnLst>
                      <a:cxn ang="0">
                        <a:pos x="0" y="1306"/>
                      </a:cxn>
                      <a:cxn ang="0">
                        <a:pos x="1857" y="0"/>
                      </a:cxn>
                      <a:cxn ang="0">
                        <a:pos x="1910" y="12"/>
                      </a:cxn>
                      <a:cxn ang="0">
                        <a:pos x="14" y="1353"/>
                      </a:cxn>
                      <a:cxn ang="0">
                        <a:pos x="0" y="1306"/>
                      </a:cxn>
                    </a:cxnLst>
                    <a:rect l="0" t="0" r="r" b="b"/>
                    <a:pathLst>
                      <a:path w="1910" h="1353">
                        <a:moveTo>
                          <a:pt x="0" y="1306"/>
                        </a:moveTo>
                        <a:lnTo>
                          <a:pt x="1857" y="0"/>
                        </a:lnTo>
                        <a:lnTo>
                          <a:pt x="1910" y="12"/>
                        </a:lnTo>
                        <a:lnTo>
                          <a:pt x="14" y="1353"/>
                        </a:lnTo>
                        <a:lnTo>
                          <a:pt x="0" y="1306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8" name="Freeform 47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924" y="3708"/>
                    <a:ext cx="481" cy="270"/>
                  </a:xfrm>
                  <a:custGeom>
                    <a:avLst/>
                    <a:gdLst/>
                    <a:ahLst/>
                    <a:cxnLst>
                      <a:cxn ang="0">
                        <a:pos x="0" y="1457"/>
                      </a:cxn>
                      <a:cxn ang="0">
                        <a:pos x="2070" y="0"/>
                      </a:cxn>
                      <a:cxn ang="0">
                        <a:pos x="2113" y="20"/>
                      </a:cxn>
                      <a:cxn ang="0">
                        <a:pos x="31" y="1490"/>
                      </a:cxn>
                      <a:cxn ang="0">
                        <a:pos x="0" y="1457"/>
                      </a:cxn>
                    </a:cxnLst>
                    <a:rect l="0" t="0" r="r" b="b"/>
                    <a:pathLst>
                      <a:path w="2113" h="1490">
                        <a:moveTo>
                          <a:pt x="0" y="1457"/>
                        </a:moveTo>
                        <a:lnTo>
                          <a:pt x="2070" y="0"/>
                        </a:lnTo>
                        <a:lnTo>
                          <a:pt x="2113" y="20"/>
                        </a:lnTo>
                        <a:lnTo>
                          <a:pt x="31" y="1490"/>
                        </a:lnTo>
                        <a:lnTo>
                          <a:pt x="0" y="145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49" name="Freeform 48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3996" y="3721"/>
                    <a:ext cx="488" cy="274"/>
                  </a:xfrm>
                  <a:custGeom>
                    <a:avLst/>
                    <a:gdLst/>
                    <a:ahLst/>
                    <a:cxnLst>
                      <a:cxn ang="0">
                        <a:pos x="0" y="1484"/>
                      </a:cxn>
                      <a:cxn ang="0">
                        <a:pos x="2112" y="0"/>
                      </a:cxn>
                      <a:cxn ang="0">
                        <a:pos x="2144" y="25"/>
                      </a:cxn>
                      <a:cxn ang="0">
                        <a:pos x="42" y="1510"/>
                      </a:cxn>
                      <a:cxn ang="0">
                        <a:pos x="0" y="1484"/>
                      </a:cxn>
                    </a:cxnLst>
                    <a:rect l="0" t="0" r="r" b="b"/>
                    <a:pathLst>
                      <a:path w="2144" h="1510">
                        <a:moveTo>
                          <a:pt x="0" y="1484"/>
                        </a:moveTo>
                        <a:lnTo>
                          <a:pt x="2112" y="0"/>
                        </a:lnTo>
                        <a:lnTo>
                          <a:pt x="2144" y="25"/>
                        </a:lnTo>
                        <a:lnTo>
                          <a:pt x="42" y="1510"/>
                        </a:lnTo>
                        <a:lnTo>
                          <a:pt x="0" y="148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0" name="Freeform 49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035" y="3730"/>
                    <a:ext cx="552" cy="312"/>
                  </a:xfrm>
                  <a:custGeom>
                    <a:avLst/>
                    <a:gdLst/>
                    <a:ahLst/>
                    <a:cxnLst>
                      <a:cxn ang="0">
                        <a:pos x="0" y="1667"/>
                      </a:cxn>
                      <a:cxn ang="0">
                        <a:pos x="2359" y="3"/>
                      </a:cxn>
                      <a:cxn ang="0">
                        <a:pos x="2430" y="0"/>
                      </a:cxn>
                      <a:cxn ang="0">
                        <a:pos x="2" y="1720"/>
                      </a:cxn>
                      <a:cxn ang="0">
                        <a:pos x="0" y="1667"/>
                      </a:cxn>
                    </a:cxnLst>
                    <a:rect l="0" t="0" r="r" b="b"/>
                    <a:pathLst>
                      <a:path w="2430" h="1720">
                        <a:moveTo>
                          <a:pt x="0" y="1667"/>
                        </a:moveTo>
                        <a:lnTo>
                          <a:pt x="2359" y="3"/>
                        </a:lnTo>
                        <a:lnTo>
                          <a:pt x="2430" y="0"/>
                        </a:lnTo>
                        <a:lnTo>
                          <a:pt x="2" y="1720"/>
                        </a:lnTo>
                        <a:lnTo>
                          <a:pt x="0" y="166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1" name="Freeform 50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072" y="3715"/>
                    <a:ext cx="639" cy="358"/>
                  </a:xfrm>
                  <a:custGeom>
                    <a:avLst/>
                    <a:gdLst/>
                    <a:ahLst/>
                    <a:cxnLst>
                      <a:cxn ang="0">
                        <a:pos x="0" y="1941"/>
                      </a:cxn>
                      <a:cxn ang="0">
                        <a:pos x="2759" y="0"/>
                      </a:cxn>
                      <a:cxn ang="0">
                        <a:pos x="2811" y="10"/>
                      </a:cxn>
                      <a:cxn ang="0">
                        <a:pos x="30" y="1977"/>
                      </a:cxn>
                      <a:cxn ang="0">
                        <a:pos x="0" y="1941"/>
                      </a:cxn>
                    </a:cxnLst>
                    <a:rect l="0" t="0" r="r" b="b"/>
                    <a:pathLst>
                      <a:path w="2811" h="1977">
                        <a:moveTo>
                          <a:pt x="0" y="1941"/>
                        </a:moveTo>
                        <a:lnTo>
                          <a:pt x="2759" y="0"/>
                        </a:lnTo>
                        <a:lnTo>
                          <a:pt x="2811" y="10"/>
                        </a:lnTo>
                        <a:lnTo>
                          <a:pt x="30" y="1977"/>
                        </a:lnTo>
                        <a:lnTo>
                          <a:pt x="0" y="194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2" name="Freeform 51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142" y="3713"/>
                    <a:ext cx="666" cy="372"/>
                  </a:xfrm>
                  <a:custGeom>
                    <a:avLst/>
                    <a:gdLst/>
                    <a:ahLst/>
                    <a:cxnLst>
                      <a:cxn ang="0">
                        <a:pos x="0" y="2033"/>
                      </a:cxn>
                      <a:cxn ang="0">
                        <a:pos x="2889" y="0"/>
                      </a:cxn>
                      <a:cxn ang="0">
                        <a:pos x="2932" y="18"/>
                      </a:cxn>
                      <a:cxn ang="0">
                        <a:pos x="43" y="2058"/>
                      </a:cxn>
                      <a:cxn ang="0">
                        <a:pos x="0" y="2033"/>
                      </a:cxn>
                    </a:cxnLst>
                    <a:rect l="0" t="0" r="r" b="b"/>
                    <a:pathLst>
                      <a:path w="2932" h="2058">
                        <a:moveTo>
                          <a:pt x="0" y="2033"/>
                        </a:moveTo>
                        <a:lnTo>
                          <a:pt x="2889" y="0"/>
                        </a:lnTo>
                        <a:lnTo>
                          <a:pt x="2932" y="18"/>
                        </a:lnTo>
                        <a:lnTo>
                          <a:pt x="43" y="2058"/>
                        </a:lnTo>
                        <a:lnTo>
                          <a:pt x="0" y="203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3" name="Freeform 52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234" y="3718"/>
                    <a:ext cx="653" cy="364"/>
                  </a:xfrm>
                  <a:custGeom>
                    <a:avLst/>
                    <a:gdLst/>
                    <a:ahLst/>
                    <a:cxnLst>
                      <a:cxn ang="0">
                        <a:pos x="0" y="1999"/>
                      </a:cxn>
                      <a:cxn ang="0">
                        <a:pos x="2840" y="0"/>
                      </a:cxn>
                      <a:cxn ang="0">
                        <a:pos x="2874" y="24"/>
                      </a:cxn>
                      <a:cxn ang="0">
                        <a:pos x="65" y="2011"/>
                      </a:cxn>
                      <a:cxn ang="0">
                        <a:pos x="0" y="1999"/>
                      </a:cxn>
                    </a:cxnLst>
                    <a:rect l="0" t="0" r="r" b="b"/>
                    <a:pathLst>
                      <a:path w="2874" h="2011">
                        <a:moveTo>
                          <a:pt x="0" y="1999"/>
                        </a:moveTo>
                        <a:lnTo>
                          <a:pt x="2840" y="0"/>
                        </a:lnTo>
                        <a:lnTo>
                          <a:pt x="2874" y="24"/>
                        </a:lnTo>
                        <a:lnTo>
                          <a:pt x="65" y="2011"/>
                        </a:lnTo>
                        <a:lnTo>
                          <a:pt x="0" y="199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4" name="Freeform 53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361" y="3731"/>
                    <a:ext cx="592" cy="329"/>
                  </a:xfrm>
                  <a:custGeom>
                    <a:avLst/>
                    <a:gdLst/>
                    <a:ahLst/>
                    <a:cxnLst>
                      <a:cxn ang="0">
                        <a:pos x="0" y="1820"/>
                      </a:cxn>
                      <a:cxn ang="0">
                        <a:pos x="2577" y="0"/>
                      </a:cxn>
                      <a:cxn ang="0">
                        <a:pos x="2604" y="30"/>
                      </a:cxn>
                      <a:cxn ang="0">
                        <a:pos x="78" y="1819"/>
                      </a:cxn>
                      <a:cxn ang="0">
                        <a:pos x="0" y="1820"/>
                      </a:cxn>
                    </a:cxnLst>
                    <a:rect l="0" t="0" r="r" b="b"/>
                    <a:pathLst>
                      <a:path w="2604" h="1820">
                        <a:moveTo>
                          <a:pt x="0" y="1820"/>
                        </a:moveTo>
                        <a:lnTo>
                          <a:pt x="2577" y="0"/>
                        </a:lnTo>
                        <a:lnTo>
                          <a:pt x="2604" y="30"/>
                        </a:lnTo>
                        <a:lnTo>
                          <a:pt x="78" y="1819"/>
                        </a:lnTo>
                        <a:lnTo>
                          <a:pt x="0" y="182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5" name="Freeform 54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432" y="3765"/>
                    <a:ext cx="576" cy="328"/>
                  </a:xfrm>
                  <a:custGeom>
                    <a:avLst/>
                    <a:gdLst/>
                    <a:ahLst/>
                    <a:cxnLst>
                      <a:cxn ang="0">
                        <a:pos x="0" y="1773"/>
                      </a:cxn>
                      <a:cxn ang="0">
                        <a:pos x="2519" y="0"/>
                      </a:cxn>
                      <a:cxn ang="0">
                        <a:pos x="2535" y="38"/>
                      </a:cxn>
                      <a:cxn ang="0">
                        <a:pos x="33" y="1808"/>
                      </a:cxn>
                      <a:cxn ang="0">
                        <a:pos x="0" y="1773"/>
                      </a:cxn>
                    </a:cxnLst>
                    <a:rect l="0" t="0" r="r" b="b"/>
                    <a:pathLst>
                      <a:path w="2535" h="1808">
                        <a:moveTo>
                          <a:pt x="0" y="1773"/>
                        </a:moveTo>
                        <a:lnTo>
                          <a:pt x="2519" y="0"/>
                        </a:lnTo>
                        <a:lnTo>
                          <a:pt x="2535" y="38"/>
                        </a:lnTo>
                        <a:lnTo>
                          <a:pt x="33" y="1808"/>
                        </a:lnTo>
                        <a:lnTo>
                          <a:pt x="0" y="1773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6" name="Freeform 55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505" y="3799"/>
                    <a:ext cx="564" cy="316"/>
                  </a:xfrm>
                  <a:custGeom>
                    <a:avLst/>
                    <a:gdLst/>
                    <a:ahLst/>
                    <a:cxnLst>
                      <a:cxn ang="0">
                        <a:pos x="0" y="1715"/>
                      </a:cxn>
                      <a:cxn ang="0">
                        <a:pos x="2438" y="0"/>
                      </a:cxn>
                      <a:cxn ang="0">
                        <a:pos x="2483" y="18"/>
                      </a:cxn>
                      <a:cxn ang="0">
                        <a:pos x="41" y="1745"/>
                      </a:cxn>
                      <a:cxn ang="0">
                        <a:pos x="0" y="1715"/>
                      </a:cxn>
                    </a:cxnLst>
                    <a:rect l="0" t="0" r="r" b="b"/>
                    <a:pathLst>
                      <a:path w="2483" h="1745">
                        <a:moveTo>
                          <a:pt x="0" y="1715"/>
                        </a:moveTo>
                        <a:lnTo>
                          <a:pt x="2438" y="0"/>
                        </a:lnTo>
                        <a:lnTo>
                          <a:pt x="2483" y="18"/>
                        </a:lnTo>
                        <a:lnTo>
                          <a:pt x="41" y="1745"/>
                        </a:lnTo>
                        <a:lnTo>
                          <a:pt x="0" y="171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7" name="Freeform 56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588" y="3801"/>
                    <a:ext cx="571" cy="319"/>
                  </a:xfrm>
                  <a:custGeom>
                    <a:avLst/>
                    <a:gdLst/>
                    <a:ahLst/>
                    <a:cxnLst>
                      <a:cxn ang="0">
                        <a:pos x="0" y="1742"/>
                      </a:cxn>
                      <a:cxn ang="0">
                        <a:pos x="2476" y="0"/>
                      </a:cxn>
                      <a:cxn ang="0">
                        <a:pos x="2514" y="22"/>
                      </a:cxn>
                      <a:cxn ang="0">
                        <a:pos x="51" y="1762"/>
                      </a:cxn>
                      <a:cxn ang="0">
                        <a:pos x="0" y="1742"/>
                      </a:cxn>
                    </a:cxnLst>
                    <a:rect l="0" t="0" r="r" b="b"/>
                    <a:pathLst>
                      <a:path w="2514" h="1762">
                        <a:moveTo>
                          <a:pt x="0" y="1742"/>
                        </a:moveTo>
                        <a:lnTo>
                          <a:pt x="2476" y="0"/>
                        </a:lnTo>
                        <a:lnTo>
                          <a:pt x="2514" y="22"/>
                        </a:lnTo>
                        <a:lnTo>
                          <a:pt x="51" y="1762"/>
                        </a:lnTo>
                        <a:lnTo>
                          <a:pt x="0" y="174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8" name="Freeform 57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686" y="3813"/>
                    <a:ext cx="542" cy="303"/>
                  </a:xfrm>
                  <a:custGeom>
                    <a:avLst/>
                    <a:gdLst/>
                    <a:ahLst/>
                    <a:cxnLst>
                      <a:cxn ang="0">
                        <a:pos x="0" y="1661"/>
                      </a:cxn>
                      <a:cxn ang="0">
                        <a:pos x="2357" y="0"/>
                      </a:cxn>
                      <a:cxn ang="0">
                        <a:pos x="2387" y="30"/>
                      </a:cxn>
                      <a:cxn ang="0">
                        <a:pos x="59" y="1676"/>
                      </a:cxn>
                      <a:cxn ang="0">
                        <a:pos x="0" y="1661"/>
                      </a:cxn>
                    </a:cxnLst>
                    <a:rect l="0" t="0" r="r" b="b"/>
                    <a:pathLst>
                      <a:path w="2387" h="1676">
                        <a:moveTo>
                          <a:pt x="0" y="1661"/>
                        </a:moveTo>
                        <a:lnTo>
                          <a:pt x="2357" y="0"/>
                        </a:lnTo>
                        <a:lnTo>
                          <a:pt x="2387" y="30"/>
                        </a:lnTo>
                        <a:lnTo>
                          <a:pt x="59" y="1676"/>
                        </a:lnTo>
                        <a:lnTo>
                          <a:pt x="0" y="166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  <p:sp>
                <p:nvSpPr>
                  <p:cNvPr id="59" name="Freeform 58"/>
                  <p:cNvSpPr>
                    <a:spLocks noChangeAspect="1"/>
                  </p:cNvSpPr>
                  <p:nvPr/>
                </p:nvSpPr>
                <p:spPr bwMode="gray">
                  <a:xfrm rot="-1051293">
                    <a:off x="4806" y="3844"/>
                    <a:ext cx="461" cy="259"/>
                  </a:xfrm>
                  <a:custGeom>
                    <a:avLst/>
                    <a:gdLst/>
                    <a:ahLst/>
                    <a:cxnLst>
                      <a:cxn ang="0">
                        <a:pos x="0" y="1424"/>
                      </a:cxn>
                      <a:cxn ang="0">
                        <a:pos x="2024" y="0"/>
                      </a:cxn>
                      <a:cxn ang="0">
                        <a:pos x="2029" y="48"/>
                      </a:cxn>
                      <a:cxn ang="0">
                        <a:pos x="74" y="1429"/>
                      </a:cxn>
                      <a:cxn ang="0">
                        <a:pos x="0" y="1424"/>
                      </a:cxn>
                    </a:cxnLst>
                    <a:rect l="0" t="0" r="r" b="b"/>
                    <a:pathLst>
                      <a:path w="2029" h="1429">
                        <a:moveTo>
                          <a:pt x="0" y="1424"/>
                        </a:moveTo>
                        <a:lnTo>
                          <a:pt x="2024" y="0"/>
                        </a:lnTo>
                        <a:lnTo>
                          <a:pt x="2029" y="48"/>
                        </a:lnTo>
                        <a:lnTo>
                          <a:pt x="74" y="1429"/>
                        </a:lnTo>
                        <a:lnTo>
                          <a:pt x="0" y="1424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50000">
                        <a:srgbClr val="B2B2B2">
                          <a:gamma/>
                          <a:tint val="392"/>
                          <a:invGamma/>
                        </a:srgbClr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400" dirty="0"/>
                  </a:p>
                </p:txBody>
              </p:sp>
            </p:grpSp>
            <p:sp>
              <p:nvSpPr>
                <p:cNvPr id="34" name="TextBox 94"/>
                <p:cNvSpPr txBox="1"/>
                <p:nvPr/>
              </p:nvSpPr>
              <p:spPr bwMode="auto">
                <a:xfrm>
                  <a:off x="4109524" y="4033044"/>
                  <a:ext cx="288718" cy="278976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400" dirty="0" smtClean="0"/>
                    <a:t>SAN</a:t>
                  </a:r>
                </a:p>
              </p:txBody>
            </p:sp>
          </p:grpSp>
        </p:grpSp>
        <p:sp>
          <p:nvSpPr>
            <p:cNvPr id="30" name="Rectangle 29"/>
            <p:cNvSpPr/>
            <p:nvPr/>
          </p:nvSpPr>
          <p:spPr bwMode="auto">
            <a:xfrm>
              <a:off x="6202391" y="3407442"/>
              <a:ext cx="2878868" cy="1492362"/>
            </a:xfrm>
            <a:prstGeom prst="rect">
              <a:avLst/>
            </a:prstGeom>
            <a:noFill/>
            <a:ln w="19050" algn="ctr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TextBox 108"/>
          <p:cNvSpPr txBox="1"/>
          <p:nvPr/>
        </p:nvSpPr>
        <p:spPr bwMode="auto">
          <a:xfrm>
            <a:off x="6572855" y="790116"/>
            <a:ext cx="2142184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Target Segments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932427" y="688631"/>
            <a:ext cx="73131" cy="425431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 bwMode="auto">
          <a:xfrm>
            <a:off x="288090" y="4730402"/>
            <a:ext cx="3094826" cy="1538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kern="0" baseline="30000" dirty="0" smtClean="0">
                <a:solidFill>
                  <a:srgbClr val="000000"/>
                </a:solidFill>
              </a:rPr>
              <a:t>1</a:t>
            </a:r>
            <a:r>
              <a:rPr lang="en-US" sz="1000" b="1" dirty="0" smtClean="0"/>
              <a:t>Supported </a:t>
            </a:r>
            <a:r>
              <a:rPr lang="en-US" sz="1000" b="1" dirty="0"/>
              <a:t>o</a:t>
            </a:r>
            <a:r>
              <a:rPr lang="en-US" sz="1000" b="1" dirty="0" smtClean="0"/>
              <a:t>n VDX 87XX only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2383" y="1119178"/>
            <a:ext cx="5616441" cy="3509122"/>
            <a:chOff x="169158" y="1275874"/>
            <a:chExt cx="5415138" cy="3509122"/>
          </a:xfrm>
        </p:grpSpPr>
        <p:grpSp>
          <p:nvGrpSpPr>
            <p:cNvPr id="6" name="Group 5"/>
            <p:cNvGrpSpPr/>
            <p:nvPr/>
          </p:nvGrpSpPr>
          <p:grpSpPr>
            <a:xfrm>
              <a:off x="169158" y="1275874"/>
              <a:ext cx="5415138" cy="2799718"/>
              <a:chOff x="470232" y="1624775"/>
              <a:chExt cx="5501116" cy="3523224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2875096" y="1668421"/>
                <a:ext cx="3047628" cy="758930"/>
              </a:xfrm>
              <a:custGeom>
                <a:avLst/>
                <a:gdLst>
                  <a:gd name="connsiteX0" fmla="*/ 126491 w 758928"/>
                  <a:gd name="connsiteY0" fmla="*/ 0 h 3047628"/>
                  <a:gd name="connsiteX1" fmla="*/ 632437 w 758928"/>
                  <a:gd name="connsiteY1" fmla="*/ 0 h 3047628"/>
                  <a:gd name="connsiteX2" fmla="*/ 758928 w 758928"/>
                  <a:gd name="connsiteY2" fmla="*/ 126491 h 3047628"/>
                  <a:gd name="connsiteX3" fmla="*/ 758928 w 758928"/>
                  <a:gd name="connsiteY3" fmla="*/ 3047628 h 3047628"/>
                  <a:gd name="connsiteX4" fmla="*/ 758928 w 758928"/>
                  <a:gd name="connsiteY4" fmla="*/ 3047628 h 3047628"/>
                  <a:gd name="connsiteX5" fmla="*/ 0 w 758928"/>
                  <a:gd name="connsiteY5" fmla="*/ 3047628 h 3047628"/>
                  <a:gd name="connsiteX6" fmla="*/ 0 w 758928"/>
                  <a:gd name="connsiteY6" fmla="*/ 3047628 h 3047628"/>
                  <a:gd name="connsiteX7" fmla="*/ 0 w 758928"/>
                  <a:gd name="connsiteY7" fmla="*/ 126491 h 3047628"/>
                  <a:gd name="connsiteX8" fmla="*/ 126491 w 758928"/>
                  <a:gd name="connsiteY8" fmla="*/ 0 h 304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8928" h="3047628">
                    <a:moveTo>
                      <a:pt x="758928" y="507951"/>
                    </a:moveTo>
                    <a:lnTo>
                      <a:pt x="758928" y="2539677"/>
                    </a:lnTo>
                    <a:cubicBezTo>
                      <a:pt x="758928" y="2820209"/>
                      <a:pt x="744825" y="3047626"/>
                      <a:pt x="727429" y="3047626"/>
                    </a:cubicBezTo>
                    <a:lnTo>
                      <a:pt x="0" y="3047626"/>
                    </a:lnTo>
                    <a:lnTo>
                      <a:pt x="0" y="304762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727429" y="2"/>
                    </a:lnTo>
                    <a:cubicBezTo>
                      <a:pt x="744825" y="2"/>
                      <a:pt x="758928" y="227419"/>
                      <a:pt x="758928" y="507951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tx2">
                      <a:lumMod val="50000"/>
                      <a:lumOff val="50000"/>
                    </a:schemeClr>
                  </a:gs>
                  <a:gs pos="100000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7529" rIns="98008" bIns="67529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kern="1200" dirty="0" smtClean="0"/>
                  <a:t>Logical Chassis Management</a:t>
                </a:r>
                <a:endParaRPr lang="en-US" sz="1600" kern="1200" dirty="0"/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 smtClean="0"/>
                  <a:t>Single IP based NETCONF</a:t>
                </a:r>
                <a:endParaRPr lang="en-US" sz="1600" kern="1200" dirty="0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70232" y="1624775"/>
                <a:ext cx="2446819" cy="863842"/>
              </a:xfrm>
              <a:custGeom>
                <a:avLst/>
                <a:gdLst>
                  <a:gd name="connsiteX0" fmla="*/ 0 w 2446819"/>
                  <a:gd name="connsiteY0" fmla="*/ 158113 h 948660"/>
                  <a:gd name="connsiteX1" fmla="*/ 158113 w 2446819"/>
                  <a:gd name="connsiteY1" fmla="*/ 0 h 948660"/>
                  <a:gd name="connsiteX2" fmla="*/ 2288706 w 2446819"/>
                  <a:gd name="connsiteY2" fmla="*/ 0 h 948660"/>
                  <a:gd name="connsiteX3" fmla="*/ 2446819 w 2446819"/>
                  <a:gd name="connsiteY3" fmla="*/ 158113 h 948660"/>
                  <a:gd name="connsiteX4" fmla="*/ 2446819 w 2446819"/>
                  <a:gd name="connsiteY4" fmla="*/ 790547 h 948660"/>
                  <a:gd name="connsiteX5" fmla="*/ 2288706 w 2446819"/>
                  <a:gd name="connsiteY5" fmla="*/ 948660 h 948660"/>
                  <a:gd name="connsiteX6" fmla="*/ 158113 w 2446819"/>
                  <a:gd name="connsiteY6" fmla="*/ 948660 h 948660"/>
                  <a:gd name="connsiteX7" fmla="*/ 0 w 2446819"/>
                  <a:gd name="connsiteY7" fmla="*/ 790547 h 948660"/>
                  <a:gd name="connsiteX8" fmla="*/ 0 w 2446819"/>
                  <a:gd name="connsiteY8" fmla="*/ 158113 h 94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6819" h="948660">
                    <a:moveTo>
                      <a:pt x="0" y="158113"/>
                    </a:moveTo>
                    <a:cubicBezTo>
                      <a:pt x="0" y="70790"/>
                      <a:pt x="70790" y="0"/>
                      <a:pt x="158113" y="0"/>
                    </a:cubicBezTo>
                    <a:lnTo>
                      <a:pt x="2288706" y="0"/>
                    </a:lnTo>
                    <a:cubicBezTo>
                      <a:pt x="2376029" y="0"/>
                      <a:pt x="2446819" y="70790"/>
                      <a:pt x="2446819" y="158113"/>
                    </a:cubicBezTo>
                    <a:lnTo>
                      <a:pt x="2446819" y="790547"/>
                    </a:lnTo>
                    <a:cubicBezTo>
                      <a:pt x="2446819" y="877870"/>
                      <a:pt x="2376029" y="948660"/>
                      <a:pt x="2288706" y="948660"/>
                    </a:cubicBezTo>
                    <a:lnTo>
                      <a:pt x="158113" y="948660"/>
                    </a:lnTo>
                    <a:cubicBezTo>
                      <a:pt x="70790" y="948660"/>
                      <a:pt x="0" y="877870"/>
                      <a:pt x="0" y="790547"/>
                    </a:cubicBezTo>
                    <a:lnTo>
                      <a:pt x="0" y="158113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2">
                      <a:lumMod val="64000"/>
                    </a:schemeClr>
                  </a:gs>
                  <a:gs pos="100000">
                    <a:schemeClr val="tx2">
                      <a:lumMod val="75000"/>
                      <a:lumOff val="25000"/>
                    </a:schemeClr>
                  </a:gs>
                  <a:gs pos="43000">
                    <a:schemeClr val="bg2">
                      <a:lumMod val="50000"/>
                    </a:schemeClr>
                  </a:gs>
                </a:gsLst>
                <a:lin ang="1620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145370" tIns="95840" rIns="145370" bIns="9584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>
                    <a:solidFill>
                      <a:schemeClr val="bg1"/>
                    </a:solidFill>
                  </a:rPr>
                  <a:t>Manageability</a:t>
                </a:r>
                <a:endParaRPr lang="en-US" sz="2600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2888056" y="2556462"/>
                <a:ext cx="3047628" cy="758926"/>
              </a:xfrm>
              <a:custGeom>
                <a:avLst/>
                <a:gdLst>
                  <a:gd name="connsiteX0" fmla="*/ 126491 w 758928"/>
                  <a:gd name="connsiteY0" fmla="*/ 0 h 3047628"/>
                  <a:gd name="connsiteX1" fmla="*/ 632437 w 758928"/>
                  <a:gd name="connsiteY1" fmla="*/ 0 h 3047628"/>
                  <a:gd name="connsiteX2" fmla="*/ 758928 w 758928"/>
                  <a:gd name="connsiteY2" fmla="*/ 126491 h 3047628"/>
                  <a:gd name="connsiteX3" fmla="*/ 758928 w 758928"/>
                  <a:gd name="connsiteY3" fmla="*/ 3047628 h 3047628"/>
                  <a:gd name="connsiteX4" fmla="*/ 758928 w 758928"/>
                  <a:gd name="connsiteY4" fmla="*/ 3047628 h 3047628"/>
                  <a:gd name="connsiteX5" fmla="*/ 0 w 758928"/>
                  <a:gd name="connsiteY5" fmla="*/ 3047628 h 3047628"/>
                  <a:gd name="connsiteX6" fmla="*/ 0 w 758928"/>
                  <a:gd name="connsiteY6" fmla="*/ 3047628 h 3047628"/>
                  <a:gd name="connsiteX7" fmla="*/ 0 w 758928"/>
                  <a:gd name="connsiteY7" fmla="*/ 126491 h 3047628"/>
                  <a:gd name="connsiteX8" fmla="*/ 126491 w 758928"/>
                  <a:gd name="connsiteY8" fmla="*/ 0 h 304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8928" h="3047628">
                    <a:moveTo>
                      <a:pt x="758928" y="507951"/>
                    </a:moveTo>
                    <a:lnTo>
                      <a:pt x="758928" y="2539677"/>
                    </a:lnTo>
                    <a:cubicBezTo>
                      <a:pt x="758928" y="2820209"/>
                      <a:pt x="744825" y="3047626"/>
                      <a:pt x="727429" y="3047626"/>
                    </a:cubicBezTo>
                    <a:lnTo>
                      <a:pt x="0" y="3047626"/>
                    </a:lnTo>
                    <a:lnTo>
                      <a:pt x="0" y="304762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727429" y="2"/>
                    </a:lnTo>
                    <a:cubicBezTo>
                      <a:pt x="744825" y="2"/>
                      <a:pt x="758928" y="227419"/>
                      <a:pt x="758928" y="507951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tx2">
                      <a:lumMod val="50000"/>
                      <a:lumOff val="50000"/>
                    </a:schemeClr>
                  </a:gs>
                  <a:gs pos="100000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7529" rIns="98008" bIns="67529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 smtClean="0"/>
                  <a:t>VRF-Lite,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BGP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 smtClean="0"/>
                  <a:t>Private </a:t>
                </a:r>
                <a:r>
                  <a:rPr lang="en-US" sz="1600" dirty="0"/>
                  <a:t>VLAN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473464" y="2512815"/>
                <a:ext cx="2446819" cy="863837"/>
              </a:xfrm>
              <a:custGeom>
                <a:avLst/>
                <a:gdLst>
                  <a:gd name="connsiteX0" fmla="*/ 0 w 2446819"/>
                  <a:gd name="connsiteY0" fmla="*/ 158113 h 948660"/>
                  <a:gd name="connsiteX1" fmla="*/ 158113 w 2446819"/>
                  <a:gd name="connsiteY1" fmla="*/ 0 h 948660"/>
                  <a:gd name="connsiteX2" fmla="*/ 2288706 w 2446819"/>
                  <a:gd name="connsiteY2" fmla="*/ 0 h 948660"/>
                  <a:gd name="connsiteX3" fmla="*/ 2446819 w 2446819"/>
                  <a:gd name="connsiteY3" fmla="*/ 158113 h 948660"/>
                  <a:gd name="connsiteX4" fmla="*/ 2446819 w 2446819"/>
                  <a:gd name="connsiteY4" fmla="*/ 790547 h 948660"/>
                  <a:gd name="connsiteX5" fmla="*/ 2288706 w 2446819"/>
                  <a:gd name="connsiteY5" fmla="*/ 948660 h 948660"/>
                  <a:gd name="connsiteX6" fmla="*/ 158113 w 2446819"/>
                  <a:gd name="connsiteY6" fmla="*/ 948660 h 948660"/>
                  <a:gd name="connsiteX7" fmla="*/ 0 w 2446819"/>
                  <a:gd name="connsiteY7" fmla="*/ 790547 h 948660"/>
                  <a:gd name="connsiteX8" fmla="*/ 0 w 2446819"/>
                  <a:gd name="connsiteY8" fmla="*/ 158113 h 94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6819" h="948660">
                    <a:moveTo>
                      <a:pt x="0" y="158113"/>
                    </a:moveTo>
                    <a:cubicBezTo>
                      <a:pt x="0" y="70790"/>
                      <a:pt x="70790" y="0"/>
                      <a:pt x="158113" y="0"/>
                    </a:cubicBezTo>
                    <a:lnTo>
                      <a:pt x="2288706" y="0"/>
                    </a:lnTo>
                    <a:cubicBezTo>
                      <a:pt x="2376029" y="0"/>
                      <a:pt x="2446819" y="70790"/>
                      <a:pt x="2446819" y="158113"/>
                    </a:cubicBezTo>
                    <a:lnTo>
                      <a:pt x="2446819" y="790547"/>
                    </a:lnTo>
                    <a:cubicBezTo>
                      <a:pt x="2446819" y="877870"/>
                      <a:pt x="2376029" y="948660"/>
                      <a:pt x="2288706" y="948660"/>
                    </a:cubicBezTo>
                    <a:lnTo>
                      <a:pt x="158113" y="948660"/>
                    </a:lnTo>
                    <a:cubicBezTo>
                      <a:pt x="70790" y="948660"/>
                      <a:pt x="0" y="877870"/>
                      <a:pt x="0" y="790547"/>
                    </a:cubicBezTo>
                    <a:lnTo>
                      <a:pt x="0" y="158113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2">
                      <a:lumMod val="64000"/>
                    </a:schemeClr>
                  </a:gs>
                  <a:gs pos="100000">
                    <a:schemeClr val="tx2">
                      <a:lumMod val="75000"/>
                      <a:lumOff val="25000"/>
                    </a:schemeClr>
                  </a:gs>
                  <a:gs pos="43000">
                    <a:schemeClr val="bg2">
                      <a:lumMod val="50000"/>
                    </a:schemeClr>
                  </a:gs>
                </a:gsLst>
                <a:lin ang="1620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145370" tIns="95840" rIns="145370" bIns="9584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Multitenancy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907512" y="3449177"/>
                <a:ext cx="3047628" cy="758926"/>
              </a:xfrm>
              <a:custGeom>
                <a:avLst/>
                <a:gdLst>
                  <a:gd name="connsiteX0" fmla="*/ 126491 w 758928"/>
                  <a:gd name="connsiteY0" fmla="*/ 0 h 3047628"/>
                  <a:gd name="connsiteX1" fmla="*/ 632437 w 758928"/>
                  <a:gd name="connsiteY1" fmla="*/ 0 h 3047628"/>
                  <a:gd name="connsiteX2" fmla="*/ 758928 w 758928"/>
                  <a:gd name="connsiteY2" fmla="*/ 126491 h 3047628"/>
                  <a:gd name="connsiteX3" fmla="*/ 758928 w 758928"/>
                  <a:gd name="connsiteY3" fmla="*/ 3047628 h 3047628"/>
                  <a:gd name="connsiteX4" fmla="*/ 758928 w 758928"/>
                  <a:gd name="connsiteY4" fmla="*/ 3047628 h 3047628"/>
                  <a:gd name="connsiteX5" fmla="*/ 0 w 758928"/>
                  <a:gd name="connsiteY5" fmla="*/ 3047628 h 3047628"/>
                  <a:gd name="connsiteX6" fmla="*/ 0 w 758928"/>
                  <a:gd name="connsiteY6" fmla="*/ 3047628 h 3047628"/>
                  <a:gd name="connsiteX7" fmla="*/ 0 w 758928"/>
                  <a:gd name="connsiteY7" fmla="*/ 126491 h 3047628"/>
                  <a:gd name="connsiteX8" fmla="*/ 126491 w 758928"/>
                  <a:gd name="connsiteY8" fmla="*/ 0 h 304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8928" h="3047628">
                    <a:moveTo>
                      <a:pt x="758928" y="507951"/>
                    </a:moveTo>
                    <a:lnTo>
                      <a:pt x="758928" y="2539677"/>
                    </a:lnTo>
                    <a:cubicBezTo>
                      <a:pt x="758928" y="2820209"/>
                      <a:pt x="744825" y="3047626"/>
                      <a:pt x="727429" y="3047626"/>
                    </a:cubicBezTo>
                    <a:lnTo>
                      <a:pt x="0" y="3047626"/>
                    </a:lnTo>
                    <a:lnTo>
                      <a:pt x="0" y="304762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727429" y="2"/>
                    </a:lnTo>
                    <a:cubicBezTo>
                      <a:pt x="744825" y="2"/>
                      <a:pt x="758928" y="227419"/>
                      <a:pt x="758928" y="507951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tx2">
                      <a:lumMod val="50000"/>
                      <a:lumOff val="50000"/>
                    </a:schemeClr>
                  </a:gs>
                  <a:gs pos="100000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7529" rIns="98008" bIns="67529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 smtClean="0"/>
                  <a:t>Large Fabrics (32 Nodes)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 smtClean="0">
                    <a:sym typeface="Wingdings"/>
                  </a:rPr>
                  <a:t>Port Profiles, MAC, ACL, ARP</a:t>
                </a:r>
                <a:endParaRPr lang="en-US" sz="1600" dirty="0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473464" y="3405534"/>
                <a:ext cx="2446819" cy="863837"/>
              </a:xfrm>
              <a:custGeom>
                <a:avLst/>
                <a:gdLst>
                  <a:gd name="connsiteX0" fmla="*/ 0 w 2446819"/>
                  <a:gd name="connsiteY0" fmla="*/ 158113 h 948660"/>
                  <a:gd name="connsiteX1" fmla="*/ 158113 w 2446819"/>
                  <a:gd name="connsiteY1" fmla="*/ 0 h 948660"/>
                  <a:gd name="connsiteX2" fmla="*/ 2288706 w 2446819"/>
                  <a:gd name="connsiteY2" fmla="*/ 0 h 948660"/>
                  <a:gd name="connsiteX3" fmla="*/ 2446819 w 2446819"/>
                  <a:gd name="connsiteY3" fmla="*/ 158113 h 948660"/>
                  <a:gd name="connsiteX4" fmla="*/ 2446819 w 2446819"/>
                  <a:gd name="connsiteY4" fmla="*/ 790547 h 948660"/>
                  <a:gd name="connsiteX5" fmla="*/ 2288706 w 2446819"/>
                  <a:gd name="connsiteY5" fmla="*/ 948660 h 948660"/>
                  <a:gd name="connsiteX6" fmla="*/ 158113 w 2446819"/>
                  <a:gd name="connsiteY6" fmla="*/ 948660 h 948660"/>
                  <a:gd name="connsiteX7" fmla="*/ 0 w 2446819"/>
                  <a:gd name="connsiteY7" fmla="*/ 790547 h 948660"/>
                  <a:gd name="connsiteX8" fmla="*/ 0 w 2446819"/>
                  <a:gd name="connsiteY8" fmla="*/ 158113 h 94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6819" h="948660">
                    <a:moveTo>
                      <a:pt x="0" y="158113"/>
                    </a:moveTo>
                    <a:cubicBezTo>
                      <a:pt x="0" y="70790"/>
                      <a:pt x="70790" y="0"/>
                      <a:pt x="158113" y="0"/>
                    </a:cubicBezTo>
                    <a:lnTo>
                      <a:pt x="2288706" y="0"/>
                    </a:lnTo>
                    <a:cubicBezTo>
                      <a:pt x="2376029" y="0"/>
                      <a:pt x="2446819" y="70790"/>
                      <a:pt x="2446819" y="158113"/>
                    </a:cubicBezTo>
                    <a:lnTo>
                      <a:pt x="2446819" y="790547"/>
                    </a:lnTo>
                    <a:cubicBezTo>
                      <a:pt x="2446819" y="877870"/>
                      <a:pt x="2376029" y="948660"/>
                      <a:pt x="2288706" y="948660"/>
                    </a:cubicBezTo>
                    <a:lnTo>
                      <a:pt x="158113" y="948660"/>
                    </a:lnTo>
                    <a:cubicBezTo>
                      <a:pt x="70790" y="948660"/>
                      <a:pt x="0" y="877870"/>
                      <a:pt x="0" y="790547"/>
                    </a:cubicBezTo>
                    <a:lnTo>
                      <a:pt x="0" y="158113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2">
                      <a:lumMod val="64000"/>
                    </a:schemeClr>
                  </a:gs>
                  <a:gs pos="100000">
                    <a:schemeClr val="tx2">
                      <a:lumMod val="75000"/>
                      <a:lumOff val="25000"/>
                    </a:schemeClr>
                  </a:gs>
                  <a:gs pos="43000">
                    <a:schemeClr val="bg2">
                      <a:lumMod val="50000"/>
                    </a:schemeClr>
                  </a:gs>
                </a:gsLst>
                <a:lin ang="1620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145370" tIns="95840" rIns="145370" bIns="9584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Scalability</a:t>
                </a:r>
                <a:endParaRPr lang="en-US" sz="2600" kern="1200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923720" y="4327792"/>
                <a:ext cx="3047628" cy="758926"/>
              </a:xfrm>
              <a:custGeom>
                <a:avLst/>
                <a:gdLst>
                  <a:gd name="connsiteX0" fmla="*/ 126491 w 758928"/>
                  <a:gd name="connsiteY0" fmla="*/ 0 h 3047628"/>
                  <a:gd name="connsiteX1" fmla="*/ 632437 w 758928"/>
                  <a:gd name="connsiteY1" fmla="*/ 0 h 3047628"/>
                  <a:gd name="connsiteX2" fmla="*/ 758928 w 758928"/>
                  <a:gd name="connsiteY2" fmla="*/ 126491 h 3047628"/>
                  <a:gd name="connsiteX3" fmla="*/ 758928 w 758928"/>
                  <a:gd name="connsiteY3" fmla="*/ 3047628 h 3047628"/>
                  <a:gd name="connsiteX4" fmla="*/ 758928 w 758928"/>
                  <a:gd name="connsiteY4" fmla="*/ 3047628 h 3047628"/>
                  <a:gd name="connsiteX5" fmla="*/ 0 w 758928"/>
                  <a:gd name="connsiteY5" fmla="*/ 3047628 h 3047628"/>
                  <a:gd name="connsiteX6" fmla="*/ 0 w 758928"/>
                  <a:gd name="connsiteY6" fmla="*/ 3047628 h 3047628"/>
                  <a:gd name="connsiteX7" fmla="*/ 0 w 758928"/>
                  <a:gd name="connsiteY7" fmla="*/ 126491 h 3047628"/>
                  <a:gd name="connsiteX8" fmla="*/ 126491 w 758928"/>
                  <a:gd name="connsiteY8" fmla="*/ 0 h 304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8928" h="3047628">
                    <a:moveTo>
                      <a:pt x="758928" y="507951"/>
                    </a:moveTo>
                    <a:lnTo>
                      <a:pt x="758928" y="2539677"/>
                    </a:lnTo>
                    <a:cubicBezTo>
                      <a:pt x="758928" y="2820209"/>
                      <a:pt x="744825" y="3047626"/>
                      <a:pt x="727429" y="3047626"/>
                    </a:cubicBezTo>
                    <a:lnTo>
                      <a:pt x="0" y="3047626"/>
                    </a:lnTo>
                    <a:lnTo>
                      <a:pt x="0" y="304762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727429" y="2"/>
                    </a:lnTo>
                    <a:cubicBezTo>
                      <a:pt x="744825" y="2"/>
                      <a:pt x="758928" y="227419"/>
                      <a:pt x="758928" y="507951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tx2">
                      <a:lumMod val="50000"/>
                      <a:lumOff val="50000"/>
                    </a:schemeClr>
                  </a:gs>
                  <a:gs pos="100000">
                    <a:srgbClr val="F0EBD5"/>
                  </a:gs>
                  <a:gs pos="100000">
                    <a:srgbClr val="D1C39F"/>
                  </a:gs>
                </a:gsLst>
                <a:lin ang="162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7529" rIns="98008" bIns="67529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/>
                  <a:t>In Service Software </a:t>
                </a:r>
                <a:r>
                  <a:rPr lang="en-US" sz="1600" dirty="0" smtClean="0"/>
                  <a:t>Upgrade</a:t>
                </a:r>
                <a:r>
                  <a:rPr lang="en-US" sz="1600" baseline="30000" dirty="0" smtClean="0"/>
                  <a:t>1</a:t>
                </a:r>
                <a:endParaRPr lang="en-US" sz="1600" baseline="30000" dirty="0"/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600" dirty="0"/>
                  <a:t>Hitless </a:t>
                </a:r>
                <a:r>
                  <a:rPr lang="en-US" sz="1600" dirty="0" smtClean="0"/>
                  <a:t>Failover</a:t>
                </a:r>
                <a:r>
                  <a:rPr lang="en-US" sz="1600" baseline="30000" dirty="0" smtClean="0"/>
                  <a:t>1</a:t>
                </a:r>
                <a:endParaRPr lang="en-US" sz="1600" dirty="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79944" y="4284162"/>
                <a:ext cx="2446819" cy="863837"/>
              </a:xfrm>
              <a:custGeom>
                <a:avLst/>
                <a:gdLst>
                  <a:gd name="connsiteX0" fmla="*/ 0 w 2446819"/>
                  <a:gd name="connsiteY0" fmla="*/ 158113 h 948660"/>
                  <a:gd name="connsiteX1" fmla="*/ 158113 w 2446819"/>
                  <a:gd name="connsiteY1" fmla="*/ 0 h 948660"/>
                  <a:gd name="connsiteX2" fmla="*/ 2288706 w 2446819"/>
                  <a:gd name="connsiteY2" fmla="*/ 0 h 948660"/>
                  <a:gd name="connsiteX3" fmla="*/ 2446819 w 2446819"/>
                  <a:gd name="connsiteY3" fmla="*/ 158113 h 948660"/>
                  <a:gd name="connsiteX4" fmla="*/ 2446819 w 2446819"/>
                  <a:gd name="connsiteY4" fmla="*/ 790547 h 948660"/>
                  <a:gd name="connsiteX5" fmla="*/ 2288706 w 2446819"/>
                  <a:gd name="connsiteY5" fmla="*/ 948660 h 948660"/>
                  <a:gd name="connsiteX6" fmla="*/ 158113 w 2446819"/>
                  <a:gd name="connsiteY6" fmla="*/ 948660 h 948660"/>
                  <a:gd name="connsiteX7" fmla="*/ 0 w 2446819"/>
                  <a:gd name="connsiteY7" fmla="*/ 790547 h 948660"/>
                  <a:gd name="connsiteX8" fmla="*/ 0 w 2446819"/>
                  <a:gd name="connsiteY8" fmla="*/ 158113 h 94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6819" h="948660">
                    <a:moveTo>
                      <a:pt x="0" y="158113"/>
                    </a:moveTo>
                    <a:cubicBezTo>
                      <a:pt x="0" y="70790"/>
                      <a:pt x="70790" y="0"/>
                      <a:pt x="158113" y="0"/>
                    </a:cubicBezTo>
                    <a:lnTo>
                      <a:pt x="2288706" y="0"/>
                    </a:lnTo>
                    <a:cubicBezTo>
                      <a:pt x="2376029" y="0"/>
                      <a:pt x="2446819" y="70790"/>
                      <a:pt x="2446819" y="158113"/>
                    </a:cubicBezTo>
                    <a:lnTo>
                      <a:pt x="2446819" y="790547"/>
                    </a:lnTo>
                    <a:cubicBezTo>
                      <a:pt x="2446819" y="877870"/>
                      <a:pt x="2376029" y="948660"/>
                      <a:pt x="2288706" y="948660"/>
                    </a:cubicBezTo>
                    <a:lnTo>
                      <a:pt x="158113" y="948660"/>
                    </a:lnTo>
                    <a:cubicBezTo>
                      <a:pt x="70790" y="948660"/>
                      <a:pt x="0" y="877870"/>
                      <a:pt x="0" y="790547"/>
                    </a:cubicBezTo>
                    <a:lnTo>
                      <a:pt x="0" y="158113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2">
                      <a:lumMod val="64000"/>
                    </a:schemeClr>
                  </a:gs>
                  <a:gs pos="100000">
                    <a:schemeClr val="tx2">
                      <a:lumMod val="75000"/>
                      <a:lumOff val="25000"/>
                    </a:schemeClr>
                  </a:gs>
                  <a:gs pos="43000">
                    <a:schemeClr val="bg2">
                      <a:lumMod val="50000"/>
                    </a:schemeClr>
                  </a:gs>
                </a:gsLst>
                <a:lin ang="16200000" scaled="0"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145370" tIns="95840" rIns="145370" bIns="9584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/>
                  <a:t>Resiliency</a:t>
                </a:r>
                <a:endParaRPr lang="en-US" sz="2600" kern="1200" dirty="0"/>
              </a:p>
            </p:txBody>
          </p:sp>
        </p:grpSp>
        <p:sp>
          <p:nvSpPr>
            <p:cNvPr id="111" name="Freeform 110"/>
            <p:cNvSpPr/>
            <p:nvPr/>
          </p:nvSpPr>
          <p:spPr>
            <a:xfrm>
              <a:off x="2582325" y="4133221"/>
              <a:ext cx="2999996" cy="603078"/>
            </a:xfrm>
            <a:custGeom>
              <a:avLst/>
              <a:gdLst>
                <a:gd name="connsiteX0" fmla="*/ 126491 w 758928"/>
                <a:gd name="connsiteY0" fmla="*/ 0 h 3047628"/>
                <a:gd name="connsiteX1" fmla="*/ 632437 w 758928"/>
                <a:gd name="connsiteY1" fmla="*/ 0 h 3047628"/>
                <a:gd name="connsiteX2" fmla="*/ 758928 w 758928"/>
                <a:gd name="connsiteY2" fmla="*/ 126491 h 3047628"/>
                <a:gd name="connsiteX3" fmla="*/ 758928 w 758928"/>
                <a:gd name="connsiteY3" fmla="*/ 3047628 h 3047628"/>
                <a:gd name="connsiteX4" fmla="*/ 758928 w 758928"/>
                <a:gd name="connsiteY4" fmla="*/ 3047628 h 3047628"/>
                <a:gd name="connsiteX5" fmla="*/ 0 w 758928"/>
                <a:gd name="connsiteY5" fmla="*/ 3047628 h 3047628"/>
                <a:gd name="connsiteX6" fmla="*/ 0 w 758928"/>
                <a:gd name="connsiteY6" fmla="*/ 3047628 h 3047628"/>
                <a:gd name="connsiteX7" fmla="*/ 0 w 758928"/>
                <a:gd name="connsiteY7" fmla="*/ 126491 h 3047628"/>
                <a:gd name="connsiteX8" fmla="*/ 126491 w 758928"/>
                <a:gd name="connsiteY8" fmla="*/ 0 h 30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928" h="3047628">
                  <a:moveTo>
                    <a:pt x="758928" y="507951"/>
                  </a:moveTo>
                  <a:lnTo>
                    <a:pt x="758928" y="2539677"/>
                  </a:lnTo>
                  <a:cubicBezTo>
                    <a:pt x="758928" y="2820209"/>
                    <a:pt x="744825" y="3047626"/>
                    <a:pt x="727429" y="3047626"/>
                  </a:cubicBezTo>
                  <a:lnTo>
                    <a:pt x="0" y="3047626"/>
                  </a:lnTo>
                  <a:lnTo>
                    <a:pt x="0" y="3047626"/>
                  </a:lnTo>
                  <a:lnTo>
                    <a:pt x="0" y="2"/>
                  </a:lnTo>
                  <a:lnTo>
                    <a:pt x="0" y="2"/>
                  </a:lnTo>
                  <a:lnTo>
                    <a:pt x="727429" y="2"/>
                  </a:lnTo>
                  <a:cubicBezTo>
                    <a:pt x="744825" y="2"/>
                    <a:pt x="758928" y="227419"/>
                    <a:pt x="758928" y="507951"/>
                  </a:cubicBezTo>
                  <a:close/>
                </a:path>
              </a:pathLst>
            </a:custGeom>
            <a:gradFill>
              <a:gsLst>
                <a:gs pos="10000">
                  <a:schemeClr val="tx2">
                    <a:lumMod val="50000"/>
                    <a:lumOff val="50000"/>
                  </a:schemeClr>
                </a:gs>
                <a:gs pos="100000">
                  <a:srgbClr val="F0EBD5"/>
                </a:gs>
                <a:gs pos="100000">
                  <a:srgbClr val="D1C39F"/>
                </a:gs>
              </a:gsLst>
              <a:lin ang="16200000" scaled="0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7529" rIns="98008" bIns="67529" numCol="1" spcCol="1270" anchor="ctr" anchorCtr="0">
              <a:noAutofit/>
            </a:bodyPr>
            <a:lstStyle/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dirty="0" smtClean="0">
                  <a:solidFill>
                    <a:schemeClr val="tx1"/>
                  </a:solidFill>
                </a:rPr>
                <a:t>UDLD</a:t>
              </a:r>
              <a:r>
                <a:rPr lang="en-US" sz="1600" dirty="0" smtClean="0"/>
                <a:t>, RSPAN</a:t>
              </a:r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dirty="0" smtClean="0"/>
                <a:t>VCS Mode STP, ACL Based </a:t>
              </a:r>
              <a:r>
                <a:rPr lang="en-US" sz="1600" dirty="0" err="1" smtClean="0"/>
                <a:t>QoS</a:t>
              </a:r>
              <a:endParaRPr lang="en-US" sz="1600" dirty="0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76743" y="4098551"/>
              <a:ext cx="2408577" cy="686445"/>
            </a:xfrm>
            <a:custGeom>
              <a:avLst/>
              <a:gdLst>
                <a:gd name="connsiteX0" fmla="*/ 0 w 2446819"/>
                <a:gd name="connsiteY0" fmla="*/ 158113 h 948660"/>
                <a:gd name="connsiteX1" fmla="*/ 158113 w 2446819"/>
                <a:gd name="connsiteY1" fmla="*/ 0 h 948660"/>
                <a:gd name="connsiteX2" fmla="*/ 2288706 w 2446819"/>
                <a:gd name="connsiteY2" fmla="*/ 0 h 948660"/>
                <a:gd name="connsiteX3" fmla="*/ 2446819 w 2446819"/>
                <a:gd name="connsiteY3" fmla="*/ 158113 h 948660"/>
                <a:gd name="connsiteX4" fmla="*/ 2446819 w 2446819"/>
                <a:gd name="connsiteY4" fmla="*/ 790547 h 948660"/>
                <a:gd name="connsiteX5" fmla="*/ 2288706 w 2446819"/>
                <a:gd name="connsiteY5" fmla="*/ 948660 h 948660"/>
                <a:gd name="connsiteX6" fmla="*/ 158113 w 2446819"/>
                <a:gd name="connsiteY6" fmla="*/ 948660 h 948660"/>
                <a:gd name="connsiteX7" fmla="*/ 0 w 2446819"/>
                <a:gd name="connsiteY7" fmla="*/ 790547 h 948660"/>
                <a:gd name="connsiteX8" fmla="*/ 0 w 2446819"/>
                <a:gd name="connsiteY8" fmla="*/ 158113 h 94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6819" h="948660">
                  <a:moveTo>
                    <a:pt x="0" y="158113"/>
                  </a:moveTo>
                  <a:cubicBezTo>
                    <a:pt x="0" y="70790"/>
                    <a:pt x="70790" y="0"/>
                    <a:pt x="158113" y="0"/>
                  </a:cubicBezTo>
                  <a:lnTo>
                    <a:pt x="2288706" y="0"/>
                  </a:lnTo>
                  <a:cubicBezTo>
                    <a:pt x="2376029" y="0"/>
                    <a:pt x="2446819" y="70790"/>
                    <a:pt x="2446819" y="158113"/>
                  </a:cubicBezTo>
                  <a:lnTo>
                    <a:pt x="2446819" y="790547"/>
                  </a:lnTo>
                  <a:cubicBezTo>
                    <a:pt x="2446819" y="877870"/>
                    <a:pt x="2376029" y="948660"/>
                    <a:pt x="2288706" y="948660"/>
                  </a:cubicBezTo>
                  <a:lnTo>
                    <a:pt x="158113" y="948660"/>
                  </a:lnTo>
                  <a:cubicBezTo>
                    <a:pt x="70790" y="948660"/>
                    <a:pt x="0" y="877870"/>
                    <a:pt x="0" y="790547"/>
                  </a:cubicBezTo>
                  <a:lnTo>
                    <a:pt x="0" y="158113"/>
                  </a:lnTo>
                  <a:close/>
                </a:path>
              </a:pathLst>
            </a:custGeom>
            <a:gradFill>
              <a:gsLst>
                <a:gs pos="86000">
                  <a:schemeClr val="bg2">
                    <a:lumMod val="64000"/>
                  </a:schemeClr>
                </a:gs>
                <a:gs pos="100000">
                  <a:schemeClr val="tx2">
                    <a:lumMod val="75000"/>
                    <a:lumOff val="25000"/>
                  </a:schemeClr>
                </a:gs>
                <a:gs pos="43000">
                  <a:schemeClr val="bg2">
                    <a:lumMod val="50000"/>
                  </a:schemeClr>
                </a:gs>
              </a:gsLst>
              <a:lin ang="1620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45370" tIns="95840" rIns="145370" bIns="9584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 smtClean="0"/>
                <a:t>Evolutionary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390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40" y="106092"/>
            <a:ext cx="8089901" cy="560153"/>
          </a:xfrm>
        </p:spPr>
        <p:txBody>
          <a:bodyPr/>
          <a:lstStyle/>
          <a:p>
            <a:r>
              <a:rPr lang="en-US" dirty="0" smtClean="0"/>
              <a:t>Leo (NOS 4.0) Features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53569" y="595891"/>
            <a:ext cx="8087171" cy="413959"/>
          </a:xfrm>
        </p:spPr>
        <p:txBody>
          <a:bodyPr/>
          <a:lstStyle/>
          <a:p>
            <a:r>
              <a:rPr lang="en-US" dirty="0" smtClean="0"/>
              <a:t>Features, Functionality and Target Segments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E1C276-F6D4-4817-8DF5-7C88DFD8F0F1}" type="datetime1">
              <a:rPr lang="en-US" smtClean="0">
                <a:solidFill>
                  <a:srgbClr val="8C8C8C"/>
                </a:solidFill>
              </a:rPr>
              <a:t>7/25/2013</a:t>
            </a:fld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8C8C"/>
                </a:solidFill>
              </a:rPr>
              <a:t>© 2013  Brocade Communications Systems, Inc. CONFIDENTIAL—For Internal Use Only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8C8C8C"/>
                </a:solidFill>
              </a:rPr>
              <a:pPr/>
              <a:t>31</a:t>
            </a:fld>
            <a:endParaRPr lang="en-US" dirty="0">
              <a:solidFill>
                <a:srgbClr val="8C8C8C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11362"/>
              </p:ext>
            </p:extLst>
          </p:nvPr>
        </p:nvGraphicFramePr>
        <p:xfrm>
          <a:off x="300441" y="1185620"/>
          <a:ext cx="8391524" cy="355008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08820"/>
                <a:gridCol w="4165353"/>
                <a:gridCol w="2217351"/>
              </a:tblGrid>
              <a:tr h="31604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New Functionality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Segments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5905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Resiliency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L2 ISSU, L2 HA, Management Module Failover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Enterprise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DC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Cloud Providers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736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Manageability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Logical Chassis Management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736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Multitenancy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VRF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, Private VLANs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Cloud Providers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736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IP Routing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BGP,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Per VRF OSPF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Cloud Providers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905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VCS Mode STP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, Foundry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</a:rPr>
                        <a:t>Interop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Mode,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Enterprise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DC, Hosting Providers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9051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Other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/Operational Enhancements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ACL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Based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</a:rPr>
                        <a:t>QoS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, ACL Based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</a:rPr>
                        <a:t>Sflow</a:t>
                      </a:r>
                      <a:endParaRPr lang="en-US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RSPAN, UDLD,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</a:rPr>
                        <a:t>vCenter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LLDP,  Range CLI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All,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Relevant to Existing Customers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2039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Scalability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Node Fabric, 1000 Port Profiles, 128K MAC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Cloud Providers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925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Straight Connector 537"/>
          <p:cNvCxnSpPr/>
          <p:nvPr/>
        </p:nvCxnSpPr>
        <p:spPr>
          <a:xfrm flipH="1" flipV="1">
            <a:off x="3287129" y="2197679"/>
            <a:ext cx="9564" cy="7830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 flipV="1">
            <a:off x="1000664" y="2389517"/>
            <a:ext cx="4385" cy="72485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2510286" y="2311879"/>
            <a:ext cx="272" cy="46661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32" y="236691"/>
            <a:ext cx="8089901" cy="472437"/>
          </a:xfrm>
        </p:spPr>
        <p:txBody>
          <a:bodyPr/>
          <a:lstStyle/>
          <a:p>
            <a:r>
              <a:rPr lang="en-US" dirty="0"/>
              <a:t>Logical Chassis Management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D8A642-965D-4EFC-8CE9-D91917C83BB0}" type="datetime1">
              <a:rPr lang="en-US" smtClean="0"/>
              <a:t>7/25/2013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466" name="Group 492"/>
          <p:cNvGrpSpPr/>
          <p:nvPr/>
        </p:nvGrpSpPr>
        <p:grpSpPr>
          <a:xfrm rot="21162426">
            <a:off x="3957443" y="3244719"/>
            <a:ext cx="282129" cy="271179"/>
            <a:chOff x="6763335" y="719420"/>
            <a:chExt cx="426838" cy="729370"/>
          </a:xfrm>
        </p:grpSpPr>
        <p:sp>
          <p:nvSpPr>
            <p:cNvPr id="467" name="Rectangle 466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468" name="Straight Connector 467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TextBox 473"/>
            <p:cNvSpPr txBox="1"/>
            <p:nvPr/>
          </p:nvSpPr>
          <p:spPr bwMode="auto">
            <a:xfrm>
              <a:off x="6763335" y="719420"/>
              <a:ext cx="426838" cy="4552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475" name="Group 492"/>
          <p:cNvGrpSpPr/>
          <p:nvPr/>
        </p:nvGrpSpPr>
        <p:grpSpPr>
          <a:xfrm rot="21162426">
            <a:off x="3287290" y="3239684"/>
            <a:ext cx="282129" cy="271179"/>
            <a:chOff x="6763335" y="719420"/>
            <a:chExt cx="426838" cy="729370"/>
          </a:xfrm>
        </p:grpSpPr>
        <p:sp>
          <p:nvSpPr>
            <p:cNvPr id="476" name="Rectangle 475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477" name="Straight Connector 476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/>
            <p:cNvSpPr txBox="1"/>
            <p:nvPr/>
          </p:nvSpPr>
          <p:spPr bwMode="auto">
            <a:xfrm>
              <a:off x="6763335" y="719420"/>
              <a:ext cx="426838" cy="4552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490" name="Group 492"/>
          <p:cNvGrpSpPr/>
          <p:nvPr/>
        </p:nvGrpSpPr>
        <p:grpSpPr>
          <a:xfrm rot="21162426">
            <a:off x="1568891" y="3216049"/>
            <a:ext cx="282129" cy="271179"/>
            <a:chOff x="6763335" y="719420"/>
            <a:chExt cx="426838" cy="729370"/>
          </a:xfrm>
        </p:grpSpPr>
        <p:sp>
          <p:nvSpPr>
            <p:cNvPr id="491" name="Rectangle 490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492" name="Straight Connector 491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TextBox 497"/>
            <p:cNvSpPr txBox="1"/>
            <p:nvPr/>
          </p:nvSpPr>
          <p:spPr bwMode="auto">
            <a:xfrm>
              <a:off x="6763335" y="719420"/>
              <a:ext cx="426838" cy="4552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499" name="Group 492"/>
          <p:cNvGrpSpPr/>
          <p:nvPr/>
        </p:nvGrpSpPr>
        <p:grpSpPr>
          <a:xfrm rot="21162426">
            <a:off x="1020127" y="3200708"/>
            <a:ext cx="282129" cy="271179"/>
            <a:chOff x="6763335" y="719420"/>
            <a:chExt cx="426838" cy="729370"/>
          </a:xfrm>
        </p:grpSpPr>
        <p:sp>
          <p:nvSpPr>
            <p:cNvPr id="500" name="Rectangle 499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501" name="Straight Connector 500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7" name="TextBox 506"/>
            <p:cNvSpPr txBox="1"/>
            <p:nvPr/>
          </p:nvSpPr>
          <p:spPr bwMode="auto">
            <a:xfrm>
              <a:off x="6763335" y="719420"/>
              <a:ext cx="426838" cy="4552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3887" y="1699981"/>
            <a:ext cx="4521025" cy="2985700"/>
            <a:chOff x="249383" y="1706209"/>
            <a:chExt cx="4552073" cy="2606448"/>
          </a:xfrm>
        </p:grpSpPr>
        <p:grpSp>
          <p:nvGrpSpPr>
            <p:cNvPr id="300" name="Group 299"/>
            <p:cNvGrpSpPr/>
            <p:nvPr/>
          </p:nvGrpSpPr>
          <p:grpSpPr>
            <a:xfrm>
              <a:off x="249383" y="2637365"/>
              <a:ext cx="4552073" cy="1675292"/>
              <a:chOff x="154378" y="2921320"/>
              <a:chExt cx="8989621" cy="3440721"/>
            </a:xfrm>
          </p:grpSpPr>
          <p:pic>
            <p:nvPicPr>
              <p:cNvPr id="101" name="Picture 2" descr="C:\jim\Collateral\diagrams\VCS_diagram\cloud\VDX_VCS_Technology_cloud_150ppi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4378" y="2921320"/>
                <a:ext cx="8989621" cy="2576945"/>
              </a:xfrm>
              <a:prstGeom prst="rect">
                <a:avLst/>
              </a:prstGeom>
              <a:noFill/>
            </p:spPr>
          </p:pic>
          <p:grpSp>
            <p:nvGrpSpPr>
              <p:cNvPr id="159" name="Group 158"/>
              <p:cNvGrpSpPr/>
              <p:nvPr/>
            </p:nvGrpSpPr>
            <p:grpSpPr>
              <a:xfrm>
                <a:off x="1191483" y="4694265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160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162" name="Elbow Connector 161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Elbow Connector 162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Elbow Connector 163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Elbow Connector 164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Elbow Connector 165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7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68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69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170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1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2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161" name="Elbow Connector 160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/>
              <p:cNvGrpSpPr/>
              <p:nvPr/>
            </p:nvGrpSpPr>
            <p:grpSpPr>
              <a:xfrm>
                <a:off x="2210781" y="4680412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174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176" name="Elbow Connector 175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Elbow Connector 176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Elbow Connector 177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Elbow Connector 178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Elbow Connector 179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1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2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83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184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5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6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175" name="Elbow Connector 174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3277581" y="4654682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188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190" name="Elbow Connector 189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Elbow Connector 190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Elbow Connector 191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Elbow Connector 192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Elbow Connector 193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95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96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97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198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99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00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189" name="Elbow Connector 188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4320630" y="4664578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202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204" name="Elbow Connector 203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Elbow Connector 204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Elbow Connector 205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Elbow Connector 206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Elbow Connector 207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9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10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211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212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13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14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203" name="Elbow Connector 202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/>
            </p:nvGrpSpPr>
            <p:grpSpPr>
              <a:xfrm>
                <a:off x="5387430" y="4662599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216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218" name="Elbow Connector 217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Elbow Connector 218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Elbow Connector 219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Elbow Connector 220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Elbow Connector 221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3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24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225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226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27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28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217" name="Elbow Connector 216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6501731" y="4696246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230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232" name="Elbow Connector 231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Elbow Connector 232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Elbow Connector 233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Elbow Connector 234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Elbow Connector 235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37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38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239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240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41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42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231" name="Elbow Connector 230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7651658" y="4706142"/>
                <a:ext cx="993581" cy="1655899"/>
                <a:chOff x="2442350" y="4235093"/>
                <a:chExt cx="1148539" cy="1655899"/>
              </a:xfrm>
            </p:grpSpPr>
            <p:grpSp>
              <p:nvGrpSpPr>
                <p:cNvPr id="244" name="Group 87"/>
                <p:cNvGrpSpPr/>
                <p:nvPr/>
              </p:nvGrpSpPr>
              <p:grpSpPr>
                <a:xfrm>
                  <a:off x="2442350" y="4235093"/>
                  <a:ext cx="1148539" cy="1655899"/>
                  <a:chOff x="2442350" y="4235093"/>
                  <a:chExt cx="1148539" cy="1655899"/>
                </a:xfrm>
              </p:grpSpPr>
              <p:cxnSp>
                <p:nvCxnSpPr>
                  <p:cNvPr id="246" name="Elbow Connector 245"/>
                  <p:cNvCxnSpPr/>
                  <p:nvPr/>
                </p:nvCxnSpPr>
                <p:spPr>
                  <a:xfrm rot="5400000" flipH="1" flipV="1">
                    <a:off x="2553659" y="4776284"/>
                    <a:ext cx="1259952" cy="455285"/>
                  </a:xfrm>
                  <a:prstGeom prst="bentConnector3">
                    <a:avLst>
                      <a:gd name="adj1" fmla="val -1407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Elbow Connector 246"/>
                  <p:cNvCxnSpPr/>
                  <p:nvPr/>
                </p:nvCxnSpPr>
                <p:spPr>
                  <a:xfrm rot="5400000" flipH="1" flipV="1">
                    <a:off x="2496508" y="4795334"/>
                    <a:ext cx="1517128" cy="464811"/>
                  </a:xfrm>
                  <a:prstGeom prst="bentConnector3">
                    <a:avLst>
                      <a:gd name="adj1" fmla="val -2110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Elbow Connector 247"/>
                  <p:cNvCxnSpPr/>
                  <p:nvPr/>
                </p:nvCxnSpPr>
                <p:spPr>
                  <a:xfrm rot="5400000" flipH="1" flipV="1">
                    <a:off x="2631707" y="4744844"/>
                    <a:ext cx="965693" cy="450472"/>
                  </a:xfrm>
                  <a:prstGeom prst="bentConnector3">
                    <a:avLst>
                      <a:gd name="adj1" fmla="val -2276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Elbow Connector 248"/>
                  <p:cNvCxnSpPr/>
                  <p:nvPr/>
                </p:nvCxnSpPr>
                <p:spPr>
                  <a:xfrm rot="16200000" flipV="1">
                    <a:off x="2168263" y="4874012"/>
                    <a:ext cx="1181100" cy="352425"/>
                  </a:xfrm>
                  <a:prstGeom prst="bentConnector3">
                    <a:avLst>
                      <a:gd name="adj1" fmla="val -806"/>
                    </a:avLst>
                  </a:prstGeom>
                  <a:ln w="2222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Elbow Connector 249"/>
                  <p:cNvCxnSpPr/>
                  <p:nvPr/>
                </p:nvCxnSpPr>
                <p:spPr>
                  <a:xfrm rot="16200000" flipV="1">
                    <a:off x="2010434" y="4927067"/>
                    <a:ext cx="1412285" cy="420358"/>
                  </a:xfrm>
                  <a:prstGeom prst="bentConnector3">
                    <a:avLst>
                      <a:gd name="adj1" fmla="val 2115"/>
                    </a:avLst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51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42350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52" name="Picture 4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050589" y="4235093"/>
                    <a:ext cx="540300" cy="2521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253" name="Group 479"/>
                  <p:cNvGrpSpPr>
                    <a:grpSpLocks/>
                  </p:cNvGrpSpPr>
                  <p:nvPr/>
                </p:nvGrpSpPr>
                <p:grpSpPr bwMode="auto">
                  <a:xfrm>
                    <a:off x="2705441" y="5279657"/>
                    <a:ext cx="582010" cy="611335"/>
                    <a:chOff x="1159" y="3175"/>
                    <a:chExt cx="345" cy="354"/>
                  </a:xfrm>
                </p:grpSpPr>
                <p:pic>
                  <p:nvPicPr>
                    <p:cNvPr id="254" name="Picture 4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379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55" name="Picture 4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277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56" name="Picture 4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159" y="3175"/>
                      <a:ext cx="345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cxnSp>
              <p:nvCxnSpPr>
                <p:cNvPr id="245" name="Elbow Connector 244"/>
                <p:cNvCxnSpPr/>
                <p:nvPr/>
              </p:nvCxnSpPr>
              <p:spPr>
                <a:xfrm rot="16200000" flipV="1">
                  <a:off x="2303396" y="4769850"/>
                  <a:ext cx="1088433" cy="401304"/>
                </a:xfrm>
                <a:prstGeom prst="bentConnector3">
                  <a:avLst>
                    <a:gd name="adj1" fmla="val 1869"/>
                  </a:avLst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5" name="Picture 264" descr="Brocade_VCS_icon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37595" y="3880861"/>
                <a:ext cx="871097" cy="570017"/>
              </a:xfrm>
              <a:prstGeom prst="rect">
                <a:avLst/>
              </a:prstGeom>
            </p:spPr>
          </p:pic>
          <p:grpSp>
            <p:nvGrpSpPr>
              <p:cNvPr id="283" name="Group 282"/>
              <p:cNvGrpSpPr/>
              <p:nvPr/>
            </p:nvGrpSpPr>
            <p:grpSpPr>
              <a:xfrm>
                <a:off x="4472579" y="3513673"/>
                <a:ext cx="1970773" cy="350164"/>
                <a:chOff x="6325075" y="3525545"/>
                <a:chExt cx="1970773" cy="350164"/>
              </a:xfrm>
            </p:grpSpPr>
            <p:pic>
              <p:nvPicPr>
                <p:cNvPr id="280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646734" y="352554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1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85904" y="352554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2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325075" y="352554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84" name="Group 283"/>
              <p:cNvGrpSpPr/>
              <p:nvPr/>
            </p:nvGrpSpPr>
            <p:grpSpPr>
              <a:xfrm>
                <a:off x="6455067" y="3513673"/>
                <a:ext cx="1970778" cy="350164"/>
                <a:chOff x="6433292" y="3527523"/>
                <a:chExt cx="1970778" cy="350164"/>
              </a:xfrm>
            </p:grpSpPr>
            <p:pic>
              <p:nvPicPr>
                <p:cNvPr id="285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754956" y="3527523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6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094122" y="3527523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7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433292" y="3527523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88" name="Group 287"/>
              <p:cNvGrpSpPr/>
              <p:nvPr/>
            </p:nvGrpSpPr>
            <p:grpSpPr>
              <a:xfrm>
                <a:off x="507601" y="3513673"/>
                <a:ext cx="1970773" cy="350164"/>
                <a:chOff x="5960197" y="3539395"/>
                <a:chExt cx="1970773" cy="350164"/>
              </a:xfrm>
            </p:grpSpPr>
            <p:pic>
              <p:nvPicPr>
                <p:cNvPr id="289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281856" y="353939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0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621026" y="353939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1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960197" y="3539395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2490091" y="3513674"/>
                <a:ext cx="1970773" cy="350164"/>
                <a:chOff x="6068416" y="3529499"/>
                <a:chExt cx="1970773" cy="350164"/>
              </a:xfrm>
            </p:grpSpPr>
            <p:pic>
              <p:nvPicPr>
                <p:cNvPr id="293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390075" y="3529499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4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729246" y="3529499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5" name="Picture 45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68416" y="3529499"/>
                  <a:ext cx="649114" cy="350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262" name="Group 261"/>
            <p:cNvGrpSpPr/>
            <p:nvPr/>
          </p:nvGrpSpPr>
          <p:grpSpPr>
            <a:xfrm>
              <a:off x="809945" y="1706209"/>
              <a:ext cx="1980029" cy="669293"/>
              <a:chOff x="751891" y="1423981"/>
              <a:chExt cx="2151031" cy="1023678"/>
            </a:xfrm>
          </p:grpSpPr>
          <p:pic>
            <p:nvPicPr>
              <p:cNvPr id="276" name="Picture 4" descr="C:\Documents and Settings\ccolgan\Local Settings\Temporary Internet Files\Content.IE5\45M7OTAR\MC90043394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51891" y="1833267"/>
                <a:ext cx="707709" cy="614392"/>
              </a:xfrm>
              <a:prstGeom prst="rect">
                <a:avLst/>
              </a:prstGeom>
              <a:noFill/>
            </p:spPr>
          </p:pic>
          <p:pic>
            <p:nvPicPr>
              <p:cNvPr id="277" name="Picture 4" descr="C:\Documents and Settings\ccolgan\Local Settings\Temporary Internet Files\Content.IE5\45M7OTAR\MC90043394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34301" y="1785222"/>
                <a:ext cx="658615" cy="571775"/>
              </a:xfrm>
              <a:prstGeom prst="rect">
                <a:avLst/>
              </a:prstGeom>
              <a:noFill/>
            </p:spPr>
          </p:pic>
          <p:sp>
            <p:nvSpPr>
              <p:cNvPr id="297" name="TextBox 296"/>
              <p:cNvSpPr txBox="1"/>
              <p:nvPr/>
            </p:nvSpPr>
            <p:spPr bwMode="auto">
              <a:xfrm>
                <a:off x="863065" y="1438704"/>
                <a:ext cx="310024" cy="32875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</a:rPr>
                  <a:t>CLI</a:t>
                </a:r>
              </a:p>
            </p:txBody>
          </p:sp>
          <p:sp>
            <p:nvSpPr>
              <p:cNvPr id="298" name="TextBox 297"/>
              <p:cNvSpPr txBox="1"/>
              <p:nvPr/>
            </p:nvSpPr>
            <p:spPr bwMode="auto">
              <a:xfrm>
                <a:off x="2319039" y="1423981"/>
                <a:ext cx="583883" cy="32875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</a:rPr>
                  <a:t>SNMP</a:t>
                </a:r>
              </a:p>
            </p:txBody>
          </p:sp>
        </p:grpSp>
      </p:grpSp>
      <p:sp>
        <p:nvSpPr>
          <p:cNvPr id="279" name="Rounded Rectangle 278"/>
          <p:cNvSpPr/>
          <p:nvPr/>
        </p:nvSpPr>
        <p:spPr bwMode="auto">
          <a:xfrm>
            <a:off x="539082" y="1192754"/>
            <a:ext cx="3981157" cy="365167"/>
          </a:xfrm>
          <a:prstGeom prst="roundRect">
            <a:avLst/>
          </a:prstGeom>
          <a:gradFill>
            <a:gsLst>
              <a:gs pos="79000">
                <a:schemeClr val="bg2">
                  <a:lumMod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Third Party Orchestration Tools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847452" y="2809173"/>
            <a:ext cx="3200038" cy="246221"/>
          </a:xfrm>
          <a:prstGeom prst="rect">
            <a:avLst/>
          </a:prstGeom>
          <a:gradFill>
            <a:gsLst>
              <a:gs pos="81000">
                <a:schemeClr val="bg2">
                  <a:lumMod val="50000"/>
                </a:schemeClr>
              </a:gs>
              <a:gs pos="100000">
                <a:schemeClr val="tx2">
                  <a:lumMod val="85000"/>
                  <a:lumOff val="1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Virtual IP Management</a:t>
            </a:r>
          </a:p>
        </p:txBody>
      </p:sp>
      <p:grpSp>
        <p:nvGrpSpPr>
          <p:cNvPr id="311" name="Group 492"/>
          <p:cNvGrpSpPr/>
          <p:nvPr/>
        </p:nvGrpSpPr>
        <p:grpSpPr>
          <a:xfrm rot="21162426">
            <a:off x="3430989" y="3538476"/>
            <a:ext cx="282129" cy="331050"/>
            <a:chOff x="6773545" y="774721"/>
            <a:chExt cx="406420" cy="674069"/>
          </a:xfrm>
        </p:grpSpPr>
        <p:sp>
          <p:nvSpPr>
            <p:cNvPr id="312" name="Rectangle 311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23" name="Straight Connector 322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339" name="Group 492"/>
          <p:cNvGrpSpPr/>
          <p:nvPr/>
        </p:nvGrpSpPr>
        <p:grpSpPr>
          <a:xfrm rot="21162426">
            <a:off x="347703" y="3276732"/>
            <a:ext cx="282129" cy="331050"/>
            <a:chOff x="6773545" y="774721"/>
            <a:chExt cx="406420" cy="674069"/>
          </a:xfrm>
        </p:grpSpPr>
        <p:sp>
          <p:nvSpPr>
            <p:cNvPr id="340" name="Rectangle 339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41" name="Straight Connector 340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pic>
        <p:nvPicPr>
          <p:cNvPr id="537" name="Picture 4" descr="C:\Documents and Settings\ccolgan\Local Settings\Temporary Internet Files\Content.IE5\45M7OTAR\MC900433944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0197" y="1965337"/>
            <a:ext cx="565747" cy="428227"/>
          </a:xfrm>
          <a:prstGeom prst="rect">
            <a:avLst/>
          </a:prstGeom>
          <a:noFill/>
        </p:spPr>
      </p:pic>
      <p:sp>
        <p:nvSpPr>
          <p:cNvPr id="539" name="TextBox 538"/>
          <p:cNvSpPr txBox="1"/>
          <p:nvPr/>
        </p:nvSpPr>
        <p:spPr bwMode="auto">
          <a:xfrm>
            <a:off x="3185123" y="1710577"/>
            <a:ext cx="564257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Syslog</a:t>
            </a:r>
          </a:p>
        </p:txBody>
      </p:sp>
      <p:sp>
        <p:nvSpPr>
          <p:cNvPr id="540" name="Rounded Rectangle 539"/>
          <p:cNvSpPr/>
          <p:nvPr/>
        </p:nvSpPr>
        <p:spPr bwMode="auto">
          <a:xfrm>
            <a:off x="4804912" y="975865"/>
            <a:ext cx="4158491" cy="3915312"/>
          </a:xfrm>
          <a:prstGeom prst="round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sym typeface="Wingdings"/>
              </a:rPr>
              <a:t>Logical Chassis Management 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sym typeface="Wingdings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sym typeface="Wingdings"/>
            </a:endParaRP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</a:t>
            </a:r>
            <a:r>
              <a:rPr lang="en-US" dirty="0" smtClean="0">
                <a:solidFill>
                  <a:schemeClr val="tx1"/>
                </a:solidFill>
              </a:rPr>
              <a:t>Single Point Virtual IP Management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</a:t>
            </a:r>
            <a:r>
              <a:rPr lang="en-US" dirty="0" smtClean="0">
                <a:solidFill>
                  <a:schemeClr val="tx1"/>
                </a:solidFill>
              </a:rPr>
              <a:t>Single Shared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. File 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</a:t>
            </a:r>
            <a:r>
              <a:rPr lang="en-US" dirty="0" smtClean="0">
                <a:solidFill>
                  <a:schemeClr val="tx1"/>
                </a:solidFill>
              </a:rPr>
              <a:t>Command redirection to the destination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R-bridge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</a:t>
            </a:r>
            <a:r>
              <a:rPr lang="en-US" dirty="0" smtClean="0">
                <a:solidFill>
                  <a:schemeClr val="tx1"/>
                </a:solidFill>
              </a:rPr>
              <a:t>Single point firmware download 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</a:t>
            </a:r>
            <a:r>
              <a:rPr lang="en-US" dirty="0" smtClean="0">
                <a:solidFill>
                  <a:schemeClr val="tx1"/>
                </a:solidFill>
              </a:rPr>
              <a:t>Switch Replacement 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/>
              <a:buChar char="§"/>
            </a:pPr>
            <a:endParaRPr lang="en-US" sz="2400" dirty="0">
              <a:solidFill>
                <a:srgbClr val="FFFFFF"/>
              </a:solidFill>
            </a:endParaRPr>
          </a:p>
          <a:p>
            <a:pPr algn="ctr"/>
            <a:endParaRPr lang="en-US" sz="2400" b="1" dirty="0">
              <a:solidFill>
                <a:srgbClr val="FFFFFF"/>
              </a:solidFill>
              <a:sym typeface="Wingdings"/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  <a:sym typeface="Wingdings"/>
              </a:rPr>
              <a:t>        </a:t>
            </a:r>
            <a:endParaRPr lang="en-US" dirty="0">
              <a:solidFill>
                <a:srgbClr val="FFFFFF"/>
              </a:solidFill>
            </a:endParaRPr>
          </a:p>
          <a:p>
            <a:pPr lvl="0"/>
            <a:endParaRPr lang="en-US" dirty="0" smtClean="0">
              <a:solidFill>
                <a:srgbClr val="FFFFFF"/>
              </a:solidFill>
            </a:endParaRPr>
          </a:p>
          <a:p>
            <a:pPr lvl="0"/>
            <a:endParaRPr lang="en-US" dirty="0" smtClean="0">
              <a:solidFill>
                <a:srgbClr val="FFFFFF"/>
              </a:solidFill>
            </a:endParaRPr>
          </a:p>
          <a:p>
            <a:pPr lvl="0"/>
            <a:endParaRPr lang="en-US" dirty="0">
              <a:solidFill>
                <a:srgbClr val="FFFFFF"/>
              </a:solidFill>
            </a:endParaRPr>
          </a:p>
          <a:p>
            <a:pPr lvl="0"/>
            <a:r>
              <a:rPr lang="en-US" dirty="0" smtClean="0">
                <a:solidFill>
                  <a:srgbClr val="FFFFFF"/>
                </a:solidFill>
                <a:sym typeface="Wingdings"/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pPr lvl="0"/>
            <a:endParaRPr lang="en-US" dirty="0" smtClean="0">
              <a:solidFill>
                <a:srgbClr val="FFFFFF"/>
              </a:solidFill>
            </a:endParaRPr>
          </a:p>
          <a:p>
            <a:pPr lvl="0"/>
            <a:endParaRPr lang="en-US" dirty="0">
              <a:solidFill>
                <a:srgbClr val="FFFFFF"/>
              </a:solidFill>
            </a:endParaRPr>
          </a:p>
          <a:p>
            <a:pPr marL="457200" indent="-457200"/>
            <a:endParaRPr lang="en-US" dirty="0" smtClean="0">
              <a:solidFill>
                <a:srgbClr val="FFFFFF"/>
              </a:solidFill>
              <a:sym typeface="Wingdings"/>
            </a:endParaRPr>
          </a:p>
          <a:p>
            <a:pPr marL="457200" indent="-457200"/>
            <a:endParaRPr lang="en-US" dirty="0" smtClean="0">
              <a:solidFill>
                <a:srgbClr val="FFFFFF"/>
              </a:solidFill>
              <a:sym typeface="Wingdings"/>
            </a:endParaRPr>
          </a:p>
          <a:p>
            <a:pPr marL="457200" indent="-457200"/>
            <a:endParaRPr lang="en-US" dirty="0" smtClean="0">
              <a:solidFill>
                <a:srgbClr val="FFFFFF"/>
              </a:solidFill>
              <a:sym typeface="Wingdings"/>
            </a:endParaRPr>
          </a:p>
          <a:p>
            <a:pPr marL="457200" indent="-45720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75" name="Rectangle 274"/>
          <p:cNvSpPr/>
          <p:nvPr/>
        </p:nvSpPr>
        <p:spPr bwMode="auto">
          <a:xfrm>
            <a:off x="448572" y="3183146"/>
            <a:ext cx="224288" cy="112145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78" name="Group 492"/>
          <p:cNvGrpSpPr/>
          <p:nvPr/>
        </p:nvGrpSpPr>
        <p:grpSpPr>
          <a:xfrm rot="21162426">
            <a:off x="1172970" y="3437760"/>
            <a:ext cx="282129" cy="331050"/>
            <a:chOff x="6773545" y="774721"/>
            <a:chExt cx="406420" cy="674069"/>
          </a:xfrm>
        </p:grpSpPr>
        <p:sp>
          <p:nvSpPr>
            <p:cNvPr id="296" name="Rectangle 295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TextBox 351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cxnSp>
        <p:nvCxnSpPr>
          <p:cNvPr id="354" name="Straight Connector 353"/>
          <p:cNvCxnSpPr>
            <a:endCxn id="296" idx="1"/>
          </p:cNvCxnSpPr>
          <p:nvPr/>
        </p:nvCxnSpPr>
        <p:spPr>
          <a:xfrm>
            <a:off x="595223" y="3355675"/>
            <a:ext cx="594196" cy="280498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>
            <a:off x="664234" y="3347049"/>
            <a:ext cx="2725947" cy="33643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>
            <a:off x="733245" y="3329796"/>
            <a:ext cx="3260785" cy="163902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492"/>
          <p:cNvGrpSpPr/>
          <p:nvPr/>
        </p:nvGrpSpPr>
        <p:grpSpPr>
          <a:xfrm rot="21162426">
            <a:off x="3953354" y="3413189"/>
            <a:ext cx="282129" cy="331050"/>
            <a:chOff x="6773545" y="774721"/>
            <a:chExt cx="406420" cy="674069"/>
          </a:xfrm>
        </p:grpSpPr>
        <p:sp>
          <p:nvSpPr>
            <p:cNvPr id="303" name="Rectangle 302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TextBox 309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363" name="Group 362"/>
          <p:cNvGrpSpPr/>
          <p:nvPr/>
        </p:nvGrpSpPr>
        <p:grpSpPr>
          <a:xfrm>
            <a:off x="6065822" y="349085"/>
            <a:ext cx="533383" cy="218410"/>
            <a:chOff x="6307364" y="670111"/>
            <a:chExt cx="326450" cy="195303"/>
          </a:xfrm>
        </p:grpSpPr>
        <p:pic>
          <p:nvPicPr>
            <p:cNvPr id="361" name="Picture 45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07364" y="670111"/>
              <a:ext cx="326450" cy="195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2" name="Rectangle 361"/>
            <p:cNvSpPr/>
            <p:nvPr/>
          </p:nvSpPr>
          <p:spPr bwMode="auto">
            <a:xfrm>
              <a:off x="6313074" y="756249"/>
              <a:ext cx="218537" cy="106393"/>
            </a:xfrm>
            <a:prstGeom prst="rect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0" name="Group 492"/>
          <p:cNvGrpSpPr/>
          <p:nvPr/>
        </p:nvGrpSpPr>
        <p:grpSpPr>
          <a:xfrm rot="21162426">
            <a:off x="3389762" y="2366517"/>
            <a:ext cx="282129" cy="331050"/>
            <a:chOff x="6773545" y="774721"/>
            <a:chExt cx="406420" cy="674069"/>
          </a:xfrm>
        </p:grpSpPr>
        <p:sp>
          <p:nvSpPr>
            <p:cNvPr id="371" name="Rectangle 370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72" name="Straight Connector 371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TextBox 377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379" name="Group 492"/>
          <p:cNvGrpSpPr/>
          <p:nvPr/>
        </p:nvGrpSpPr>
        <p:grpSpPr>
          <a:xfrm rot="21162426">
            <a:off x="2558751" y="2380894"/>
            <a:ext cx="282129" cy="331050"/>
            <a:chOff x="6773545" y="774721"/>
            <a:chExt cx="406420" cy="674069"/>
          </a:xfrm>
        </p:grpSpPr>
        <p:sp>
          <p:nvSpPr>
            <p:cNvPr id="380" name="Rectangle 379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81" name="Straight Connector 380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grpSp>
        <p:nvGrpSpPr>
          <p:cNvPr id="388" name="Group 492"/>
          <p:cNvGrpSpPr/>
          <p:nvPr/>
        </p:nvGrpSpPr>
        <p:grpSpPr>
          <a:xfrm rot="21162426">
            <a:off x="1054879" y="2472910"/>
            <a:ext cx="282129" cy="331050"/>
            <a:chOff x="6773545" y="774721"/>
            <a:chExt cx="406420" cy="674069"/>
          </a:xfrm>
        </p:grpSpPr>
        <p:sp>
          <p:nvSpPr>
            <p:cNvPr id="389" name="Rectangle 388"/>
            <p:cNvSpPr/>
            <p:nvPr/>
          </p:nvSpPr>
          <p:spPr bwMode="auto">
            <a:xfrm>
              <a:off x="6792686" y="843148"/>
              <a:ext cx="368135" cy="605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6850512" y="1066800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6850512" y="1130489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850512" y="1194178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6850512" y="1257867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6850512" y="1321556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6850512" y="1385245"/>
              <a:ext cx="25248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/>
            <p:cNvSpPr txBox="1"/>
            <p:nvPr/>
          </p:nvSpPr>
          <p:spPr bwMode="auto">
            <a:xfrm>
              <a:off x="6773545" y="774721"/>
              <a:ext cx="406420" cy="34467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Franklin Gothic Medium Cond" pitchFamily="34" charset="0"/>
                </a:rPr>
                <a:t>conf</a:t>
              </a:r>
            </a:p>
          </p:txBody>
        </p:sp>
      </p:grpSp>
      <p:sp>
        <p:nvSpPr>
          <p:cNvPr id="397" name="TextBox 396"/>
          <p:cNvSpPr txBox="1"/>
          <p:nvPr/>
        </p:nvSpPr>
        <p:spPr bwMode="auto">
          <a:xfrm>
            <a:off x="6676844" y="324690"/>
            <a:ext cx="1209818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Virtual IP Owner</a:t>
            </a:r>
          </a:p>
        </p:txBody>
      </p:sp>
      <p:cxnSp>
        <p:nvCxnSpPr>
          <p:cNvPr id="398" name="Straight Connector 397"/>
          <p:cNvCxnSpPr/>
          <p:nvPr/>
        </p:nvCxnSpPr>
        <p:spPr>
          <a:xfrm flipV="1">
            <a:off x="5949352" y="750510"/>
            <a:ext cx="554964" cy="3954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/>
          <p:nvPr/>
        </p:nvSpPr>
        <p:spPr bwMode="auto">
          <a:xfrm>
            <a:off x="6622209" y="626615"/>
            <a:ext cx="176625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VCS Internal Mgmt Link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9781" y="975865"/>
            <a:ext cx="4615131" cy="39153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59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75" y="242989"/>
            <a:ext cx="8872225" cy="472437"/>
          </a:xfrm>
        </p:spPr>
        <p:txBody>
          <a:bodyPr/>
          <a:lstStyle/>
          <a:p>
            <a:r>
              <a:rPr lang="en-US" dirty="0" smtClean="0"/>
              <a:t>Multi Layered-HA Infrastructure Battles DC Outages</a:t>
            </a:r>
            <a:endParaRPr lang="en-US" dirty="0"/>
          </a:p>
        </p:txBody>
      </p:sp>
      <p:sp>
        <p:nvSpPr>
          <p:cNvPr id="42" name="Text Placeholder 8"/>
          <p:cNvSpPr>
            <a:spLocks noGrp="1"/>
          </p:cNvSpPr>
          <p:nvPr>
            <p:ph type="body" idx="10"/>
          </p:nvPr>
        </p:nvSpPr>
        <p:spPr>
          <a:xfrm>
            <a:off x="320653" y="636557"/>
            <a:ext cx="8206105" cy="384721"/>
          </a:xfrm>
        </p:spPr>
        <p:txBody>
          <a:bodyPr/>
          <a:lstStyle/>
          <a:p>
            <a:r>
              <a:rPr lang="en-US" dirty="0" smtClean="0"/>
              <a:t>Infrastructure built for resiliency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48184" y="1021278"/>
            <a:ext cx="4798829" cy="3824325"/>
            <a:chOff x="279073" y="1125188"/>
            <a:chExt cx="5153885" cy="3746177"/>
          </a:xfrm>
        </p:grpSpPr>
        <p:grpSp>
          <p:nvGrpSpPr>
            <p:cNvPr id="32" name="Group 31"/>
            <p:cNvGrpSpPr/>
            <p:nvPr/>
          </p:nvGrpSpPr>
          <p:grpSpPr>
            <a:xfrm>
              <a:off x="279073" y="1125188"/>
              <a:ext cx="5153885" cy="3746177"/>
              <a:chOff x="463141" y="1125188"/>
              <a:chExt cx="5153885" cy="3746177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63141" y="2054424"/>
                <a:ext cx="2410688" cy="3681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Unplanned Downtime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206338" y="2054423"/>
                <a:ext cx="2339442" cy="3681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Planned </a:t>
                </a:r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owntime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206338" y="2911429"/>
                <a:ext cx="2410688" cy="36813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95000"/>
                      </a:schemeClr>
                    </a:solidFill>
                  </a:rPr>
                  <a:t>In-Service Software Upgrade</a:t>
                </a:r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787857" y="3714666"/>
                <a:ext cx="2493817" cy="1156699"/>
                <a:chOff x="1511028" y="4286494"/>
                <a:chExt cx="2529445" cy="1688275"/>
              </a:xfrm>
            </p:grpSpPr>
            <p:sp>
              <p:nvSpPr>
                <p:cNvPr id="19" name="Rounded Rectangle 18"/>
                <p:cNvSpPr/>
                <p:nvPr/>
              </p:nvSpPr>
              <p:spPr bwMode="auto">
                <a:xfrm>
                  <a:off x="1511028" y="4286494"/>
                  <a:ext cx="2529445" cy="168827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 bwMode="auto">
                <a:xfrm>
                  <a:off x="1665408" y="4413163"/>
                  <a:ext cx="2185060" cy="3681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Fabric HA</a:t>
                  </a:r>
                  <a:endPara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1665408" y="4933697"/>
                  <a:ext cx="2185060" cy="36813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System HA</a:t>
                  </a:r>
                  <a:endPara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1665407" y="5432464"/>
                  <a:ext cx="2185060" cy="36813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Linecard HA</a:t>
                  </a:r>
                  <a:endPara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463141" y="1125188"/>
                <a:ext cx="5082639" cy="457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Data Center Outages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 bwMode="auto">
              <a:xfrm>
                <a:off x="4203868" y="2531402"/>
                <a:ext cx="344382" cy="368135"/>
              </a:xfrm>
              <a:prstGeom prst="downArrow">
                <a:avLst/>
              </a:prstGeom>
              <a:solidFill>
                <a:schemeClr val="tx2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463141" y="2911428"/>
                <a:ext cx="2410688" cy="36813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95000"/>
                      </a:schemeClr>
                    </a:solidFill>
                  </a:rPr>
                  <a:t>Layered Failover Architecture</a:t>
                </a:r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Down Arrow 30"/>
              <p:cNvSpPr/>
              <p:nvPr/>
            </p:nvSpPr>
            <p:spPr bwMode="auto">
              <a:xfrm>
                <a:off x="1472544" y="2531401"/>
                <a:ext cx="344382" cy="368135"/>
              </a:xfrm>
              <a:prstGeom prst="downArrow">
                <a:avLst/>
              </a:prstGeom>
              <a:solidFill>
                <a:schemeClr val="tx2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Down Arrow 32"/>
              <p:cNvSpPr/>
              <p:nvPr/>
            </p:nvSpPr>
            <p:spPr bwMode="auto">
              <a:xfrm>
                <a:off x="2465495" y="3338449"/>
                <a:ext cx="344382" cy="368135"/>
              </a:xfrm>
              <a:prstGeom prst="downArrow">
                <a:avLst/>
              </a:prstGeom>
              <a:solidFill>
                <a:schemeClr val="tx2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5" name="Straight Arrow Connector 34"/>
            <p:cNvCxnSpPr>
              <a:stCxn id="25" idx="2"/>
            </p:cNvCxnSpPr>
            <p:nvPr/>
          </p:nvCxnSpPr>
          <p:spPr>
            <a:xfrm flipH="1">
              <a:off x="1852551" y="1582388"/>
              <a:ext cx="967842" cy="37704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5" idx="2"/>
            </p:cNvCxnSpPr>
            <p:nvPr/>
          </p:nvCxnSpPr>
          <p:spPr>
            <a:xfrm>
              <a:off x="2820393" y="1582388"/>
              <a:ext cx="860958" cy="37704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 bwMode="auto">
          <a:xfrm>
            <a:off x="5260768" y="1380479"/>
            <a:ext cx="3883232" cy="98488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/>
              <a:t>User Unplanned Downtime to occur due to unforeseen incidents </a:t>
            </a:r>
            <a:r>
              <a:rPr lang="en-US" sz="1600" dirty="0" smtClean="0"/>
              <a:t>– VCS Layered Architecture provides HA in depth for non-disruptive recovery. 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5260768" y="2728152"/>
            <a:ext cx="3883232" cy="98488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/>
              <a:t>User  Planned Downtime to occur due to Network Maintenance </a:t>
            </a:r>
            <a:r>
              <a:rPr lang="en-US" sz="1600" dirty="0" smtClean="0"/>
              <a:t>– In-Service Software Upgrades to provide network upgrade without impact on traffic</a:t>
            </a:r>
          </a:p>
        </p:txBody>
      </p:sp>
      <p:sp>
        <p:nvSpPr>
          <p:cNvPr id="34" name="Down Arrow 33"/>
          <p:cNvSpPr/>
          <p:nvPr/>
        </p:nvSpPr>
        <p:spPr bwMode="auto">
          <a:xfrm>
            <a:off x="2854924" y="3280505"/>
            <a:ext cx="320657" cy="375815"/>
          </a:xfrm>
          <a:prstGeom prst="downArrow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52335" y="4845603"/>
            <a:ext cx="3428279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/>
              <a:t>Multi Layered HA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844916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3859472" y="1126999"/>
            <a:ext cx="5163758" cy="33508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21567" y="1127000"/>
            <a:ext cx="3437906" cy="335081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 smtClean="0"/>
              <a:t>VCS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880" y="4937337"/>
            <a:ext cx="3990646" cy="103485"/>
          </a:xfrm>
        </p:spPr>
        <p:txBody>
          <a:bodyPr/>
          <a:lstStyle/>
          <a:p>
            <a:r>
              <a:rPr lang="en-US" dirty="0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3462" y="4929024"/>
            <a:ext cx="256801" cy="116425"/>
          </a:xfrm>
        </p:spPr>
        <p:txBody>
          <a:bodyPr/>
          <a:lstStyle/>
          <a:p>
            <a:fld id="{7BCC8D0D-EAEC-449D-9161-023DFF90F2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920" y="303778"/>
            <a:ext cx="8208875" cy="472437"/>
          </a:xfrm>
        </p:spPr>
        <p:txBody>
          <a:bodyPr/>
          <a:lstStyle/>
          <a:p>
            <a:r>
              <a:rPr lang="en-US" dirty="0" smtClean="0"/>
              <a:t>Multi Layered HA Infrastructure 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192620" y="725091"/>
            <a:ext cx="8206105" cy="384721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ayered approach provides for a much resilient HA Architecture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58142" y="1722743"/>
            <a:ext cx="2268187" cy="7362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b="1" dirty="0" smtClean="0"/>
              <a:t>Fabric HA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50028" y="2587666"/>
            <a:ext cx="2161310" cy="73627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b="1" dirty="0" smtClean="0"/>
              <a:t>System HA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312224" y="3515915"/>
            <a:ext cx="2012869" cy="7362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b="1" dirty="0" smtClean="0"/>
              <a:t>Line Card HA</a:t>
            </a:r>
            <a:endParaRPr lang="en-US" b="1" dirty="0"/>
          </a:p>
        </p:txBody>
      </p:sp>
      <p:sp>
        <p:nvSpPr>
          <p:cNvPr id="17" name="Right Arrow 16"/>
          <p:cNvSpPr/>
          <p:nvPr/>
        </p:nvSpPr>
        <p:spPr bwMode="auto">
          <a:xfrm>
            <a:off x="3111339" y="1906810"/>
            <a:ext cx="1258766" cy="3681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 bwMode="auto">
          <a:xfrm>
            <a:off x="3325093" y="2771733"/>
            <a:ext cx="1045012" cy="36813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 bwMode="auto">
          <a:xfrm>
            <a:off x="3429993" y="3699982"/>
            <a:ext cx="940111" cy="36813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4429481" y="1412673"/>
            <a:ext cx="5035145" cy="10618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Deterministic </a:t>
            </a:r>
            <a:r>
              <a:rPr lang="en-US" sz="1600" dirty="0">
                <a:solidFill>
                  <a:schemeClr val="bg1"/>
                </a:solidFill>
              </a:rPr>
              <a:t>Multipathing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Reroutes traffic during failure without any convergence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Active – Active link Resiliency with vLAG support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429479" y="2597904"/>
            <a:ext cx="4453247" cy="69352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Hitless Management Module Failover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In Service Software Upgrade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429481" y="3466038"/>
            <a:ext cx="4453247" cy="69352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Virtualized Linecards for Active/Standby Images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Eliminate Linecard restarts during ISSU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620477" y="1295232"/>
            <a:ext cx="3227122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VCS Multi Layered HA Architecture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29438" y="2516553"/>
            <a:ext cx="700650" cy="2858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1050" dirty="0" smtClean="0"/>
              <a:t> New </a:t>
            </a:r>
          </a:p>
          <a:p>
            <a:pPr algn="ctr"/>
            <a:r>
              <a:rPr lang="en-US" sz="1050" dirty="0" smtClean="0"/>
              <a:t>NOS 4.0</a:t>
            </a:r>
            <a:endParaRPr lang="en-US" sz="105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318658" y="1646817"/>
            <a:ext cx="700650" cy="2858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Fabric</a:t>
            </a:r>
          </a:p>
          <a:p>
            <a:pPr algn="ctr"/>
            <a:r>
              <a:rPr lang="en-US" sz="900" dirty="0" smtClean="0"/>
              <a:t> Differentiator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729463" y="3446828"/>
            <a:ext cx="700650" cy="2858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Unique</a:t>
            </a:r>
          </a:p>
          <a:p>
            <a:pPr algn="ctr"/>
            <a:r>
              <a:rPr lang="en-US" sz="900" dirty="0"/>
              <a:t>D</a:t>
            </a:r>
            <a:r>
              <a:rPr lang="en-US" sz="900" dirty="0" smtClean="0"/>
              <a:t>ifferentiator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592783" y="4636645"/>
            <a:ext cx="6697192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chemeClr val="bg2"/>
                </a:solidFill>
              </a:rPr>
              <a:t>For full Multi-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smtClean="0">
                <a:solidFill>
                  <a:schemeClr val="bg2"/>
                </a:solidFill>
              </a:rPr>
              <a:t>layered HA  Overview, review presentation posted on Flight Deck</a:t>
            </a:r>
          </a:p>
        </p:txBody>
      </p:sp>
    </p:spTree>
    <p:extLst>
      <p:ext uri="{BB962C8B-B14F-4D97-AF65-F5344CB8AC3E}">
        <p14:creationId xmlns:p14="http://schemas.microsoft.com/office/powerpoint/2010/main" val="1088575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9" y="59553"/>
            <a:ext cx="8080375" cy="560153"/>
          </a:xfrm>
        </p:spPr>
        <p:txBody>
          <a:bodyPr/>
          <a:lstStyle/>
          <a:p>
            <a:r>
              <a:rPr lang="en-US" dirty="0" smtClean="0"/>
              <a:t>NOS 4.0: Other Enhancements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353569" y="549351"/>
            <a:ext cx="8077645" cy="413959"/>
          </a:xfrm>
        </p:spPr>
        <p:txBody>
          <a:bodyPr/>
          <a:lstStyle/>
          <a:p>
            <a:r>
              <a:rPr lang="en-US" dirty="0" smtClean="0"/>
              <a:t>Other Enhancements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269F5C-DFF5-4967-9B63-297E4275EDB6}" type="datetime1">
              <a:rPr lang="en-US" smtClean="0"/>
              <a:t>7/25/2013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831" y="889020"/>
            <a:ext cx="8212138" cy="4164013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1200" b="1" dirty="0" smtClean="0"/>
              <a:t>Layer 3</a:t>
            </a:r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BGP</a:t>
            </a:r>
          </a:p>
          <a:p>
            <a:pPr>
              <a:buClr>
                <a:schemeClr val="bg1"/>
              </a:buClr>
            </a:pPr>
            <a:r>
              <a:rPr lang="en-US" sz="1200" b="1" dirty="0" smtClean="0"/>
              <a:t>Security, Monitoring and Troubleshooting </a:t>
            </a:r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RSPAN </a:t>
            </a:r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UDLD</a:t>
            </a:r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ACL Based SPAN and </a:t>
            </a:r>
            <a:r>
              <a:rPr lang="en-US" sz="1200" dirty="0" err="1" smtClean="0"/>
              <a:t>Sflow</a:t>
            </a:r>
            <a:r>
              <a:rPr lang="en-US" sz="1200" dirty="0" smtClean="0"/>
              <a:t> and Rate Limiting </a:t>
            </a:r>
          </a:p>
          <a:p>
            <a:pPr>
              <a:buClr>
                <a:schemeClr val="bg1"/>
              </a:buClr>
            </a:pPr>
            <a:r>
              <a:rPr lang="en-US" sz="1200" b="1" dirty="0" err="1" smtClean="0"/>
              <a:t>QoS</a:t>
            </a:r>
            <a:endParaRPr lang="en-US" sz="1200" b="1" dirty="0" smtClean="0"/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ACL based </a:t>
            </a:r>
            <a:r>
              <a:rPr lang="en-US" sz="1200" dirty="0" err="1" smtClean="0"/>
              <a:t>QoS</a:t>
            </a:r>
            <a:r>
              <a:rPr lang="en-US" sz="1200" dirty="0" smtClean="0"/>
              <a:t> Assignment and Remarking </a:t>
            </a:r>
          </a:p>
          <a:p>
            <a:pPr>
              <a:buClr>
                <a:schemeClr val="bg1"/>
              </a:buClr>
            </a:pPr>
            <a:r>
              <a:rPr lang="en-US" sz="1200" b="1" dirty="0" smtClean="0"/>
              <a:t>VCS Mode </a:t>
            </a:r>
            <a:r>
              <a:rPr lang="en-US" sz="1200" b="1" dirty="0" err="1" smtClean="0"/>
              <a:t>xSTP</a:t>
            </a:r>
            <a:endParaRPr lang="en-US" sz="1200" b="1" dirty="0"/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PVST+, RSTP, MSTP and STP – In VCS Mode </a:t>
            </a:r>
          </a:p>
          <a:p>
            <a:pPr>
              <a:buClr>
                <a:schemeClr val="bg1"/>
              </a:buClr>
            </a:pPr>
            <a:r>
              <a:rPr lang="en-US" sz="1200" b="1" dirty="0" smtClean="0"/>
              <a:t>Distance  Extension </a:t>
            </a:r>
            <a:endParaRPr lang="en-US" sz="1200" b="1" dirty="0"/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30 KM Long Distance ISL using WDM (Vendors: ADVA and </a:t>
            </a:r>
            <a:r>
              <a:rPr lang="en-US" sz="1200" dirty="0" err="1" smtClean="0"/>
              <a:t>Ciena</a:t>
            </a:r>
            <a:r>
              <a:rPr lang="en-US" sz="1200" dirty="0" smtClean="0"/>
              <a:t>)  </a:t>
            </a:r>
          </a:p>
          <a:p>
            <a:pPr lvl="1">
              <a:buClr>
                <a:schemeClr val="bg1"/>
              </a:buClr>
            </a:pPr>
            <a:r>
              <a:rPr lang="en-US" sz="1200" dirty="0" smtClean="0"/>
              <a:t>Encryption on Long Distance ISL using WDM (Vendors: ADVA and </a:t>
            </a:r>
            <a:r>
              <a:rPr lang="en-US" sz="1200" dirty="0" err="1" smtClean="0"/>
              <a:t>Ciena</a:t>
            </a:r>
            <a:r>
              <a:rPr lang="en-US" sz="1200" dirty="0" smtClean="0"/>
              <a:t>)</a:t>
            </a:r>
          </a:p>
          <a:p>
            <a:pPr>
              <a:buClr>
                <a:schemeClr val="bg1"/>
              </a:buClr>
            </a:pPr>
            <a:r>
              <a:rPr lang="en-US" sz="1200" b="1" dirty="0" smtClean="0"/>
              <a:t>Direct Attached Storage (F-Port Connectivity on VDX 6730)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32808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429" y="-28027"/>
            <a:ext cx="8208875" cy="501676"/>
          </a:xfrm>
        </p:spPr>
        <p:txBody>
          <a:bodyPr/>
          <a:lstStyle/>
          <a:p>
            <a:r>
              <a:rPr lang="en-US" sz="2800" dirty="0" smtClean="0"/>
              <a:t>Platform and Feature Compatibility for NOS 4.0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240281" y="396625"/>
            <a:ext cx="8206105" cy="384721"/>
          </a:xfrm>
        </p:spPr>
        <p:txBody>
          <a:bodyPr/>
          <a:lstStyle/>
          <a:p>
            <a:r>
              <a:rPr lang="en-US" dirty="0"/>
              <a:t>VDX 6710/6720/6730, VDX 6740, VDX 8770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9495DE-9693-4B67-86E1-B8C124765BB8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24305"/>
              </p:ext>
            </p:extLst>
          </p:nvPr>
        </p:nvGraphicFramePr>
        <p:xfrm>
          <a:off x="256992" y="833130"/>
          <a:ext cx="8349799" cy="3987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4909"/>
                <a:gridCol w="2583180"/>
                <a:gridCol w="1120140"/>
                <a:gridCol w="1131570"/>
              </a:tblGrid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Feature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6720</a:t>
                      </a:r>
                      <a:r>
                        <a:rPr lang="en-US" sz="1100" baseline="0" dirty="0" smtClean="0"/>
                        <a:t> ,</a:t>
                      </a:r>
                      <a:r>
                        <a:rPr lang="en-US" sz="1100" dirty="0" smtClean="0"/>
                        <a:t>6710, 6730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6740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8770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ISSU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Management</a:t>
                      </a:r>
                      <a:r>
                        <a:rPr lang="en-US" sz="1100" baseline="0" dirty="0" smtClean="0"/>
                        <a:t> Module Failover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NA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NA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VRF Lite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PVLANs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PIM in VCS Mode (Now 3.0.1)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STP in VCS</a:t>
                      </a:r>
                      <a:r>
                        <a:rPr lang="en-US" sz="1100" baseline="0" dirty="0" smtClean="0"/>
                        <a:t> Mode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RSPAN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ACL</a:t>
                      </a:r>
                      <a:r>
                        <a:rPr lang="en-US" sz="1100" baseline="0" dirty="0" smtClean="0"/>
                        <a:t> based QOS/Rate Limit/</a:t>
                      </a:r>
                      <a:r>
                        <a:rPr lang="en-US" sz="1100" baseline="0" dirty="0" err="1" smtClean="0"/>
                        <a:t>SFlow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Logical Chassis Management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Direct Attached Storage (F-Port)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 [VDX 6730 Only]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128K MAC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64K ARP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1024 Port Profiles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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  <a:tr h="30701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30KM Distance Extension</a:t>
                      </a:r>
                      <a:r>
                        <a:rPr lang="en-US" sz="1100" baseline="0" dirty="0" smtClean="0"/>
                        <a:t> using  WDM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 [6730-76 and 6720-60 Only]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608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Box 28"/>
          <p:cNvSpPr txBox="1">
            <a:spLocks noChangeArrowheads="1"/>
          </p:cNvSpPr>
          <p:nvPr/>
        </p:nvSpPr>
        <p:spPr bwMode="auto">
          <a:xfrm>
            <a:off x="269507" y="3314701"/>
            <a:ext cx="1617045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L2 </a:t>
            </a:r>
            <a:r>
              <a:rPr lang="en-US" sz="1000" dirty="0">
                <a:solidFill>
                  <a:srgbClr val="000000"/>
                </a:solidFill>
              </a:rPr>
              <a:t>Ethernet Features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</a:rPr>
              <a:t>VCS 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</a:rPr>
              <a:t>AMPP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err="1">
                <a:solidFill>
                  <a:srgbClr val="000000"/>
                </a:solidFill>
              </a:rPr>
              <a:t>vLAG</a:t>
            </a:r>
            <a:r>
              <a:rPr lang="en-US" sz="1000" dirty="0">
                <a:solidFill>
                  <a:srgbClr val="000000"/>
                </a:solidFill>
              </a:rPr>
              <a:t> (MCT)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</a:rPr>
              <a:t>End-to-End </a:t>
            </a:r>
            <a:r>
              <a:rPr lang="en-US" sz="1000" dirty="0" err="1">
                <a:solidFill>
                  <a:srgbClr val="000000"/>
                </a:solidFill>
              </a:rPr>
              <a:t>FCoE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err="1">
                <a:solidFill>
                  <a:srgbClr val="000000"/>
                </a:solidFill>
              </a:rPr>
              <a:t>iSCSI</a:t>
            </a:r>
            <a:r>
              <a:rPr lang="en-US" sz="1000" dirty="0">
                <a:solidFill>
                  <a:srgbClr val="000000"/>
                </a:solidFill>
              </a:rPr>
              <a:t> DCB </a:t>
            </a:r>
            <a:r>
              <a:rPr lang="en-US" sz="1000" dirty="0" smtClean="0">
                <a:solidFill>
                  <a:srgbClr val="000000"/>
                </a:solidFill>
              </a:rPr>
              <a:t>TLV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7" name="Text Box 28"/>
          <p:cNvSpPr txBox="1">
            <a:spLocks noChangeArrowheads="1"/>
          </p:cNvSpPr>
          <p:nvPr/>
        </p:nvSpPr>
        <p:spPr bwMode="auto">
          <a:xfrm>
            <a:off x="2281992" y="1779782"/>
            <a:ext cx="1823615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tx1"/>
                </a:solidFill>
              </a:rPr>
              <a:t>VDX 6710 (</a:t>
            </a:r>
            <a:r>
              <a:rPr lang="en-US" sz="1000" b="1" dirty="0" err="1">
                <a:solidFill>
                  <a:schemeClr val="tx1"/>
                </a:solidFill>
              </a:rPr>
              <a:t>Carme</a:t>
            </a:r>
            <a:r>
              <a:rPr lang="en-US" sz="1000" b="1" dirty="0">
                <a:solidFill>
                  <a:schemeClr val="tx1"/>
                </a:solidFill>
              </a:rPr>
              <a:t>)</a:t>
            </a:r>
            <a:r>
              <a:rPr lang="en-US" sz="1000" dirty="0">
                <a:solidFill>
                  <a:schemeClr val="tx1"/>
                </a:solidFill>
              </a:rPr>
              <a:t> –</a:t>
            </a:r>
          </a:p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1GE RJ45 Server Access</a:t>
            </a:r>
          </a:p>
          <a:p>
            <a:pPr>
              <a:defRPr/>
            </a:pPr>
            <a:r>
              <a:rPr lang="en-US" sz="1000" b="1" dirty="0">
                <a:solidFill>
                  <a:schemeClr val="tx1"/>
                </a:solidFill>
              </a:rPr>
              <a:t>VDX 6730 (F-</a:t>
            </a:r>
            <a:r>
              <a:rPr lang="en-US" sz="1000" b="1" dirty="0" err="1">
                <a:solidFill>
                  <a:schemeClr val="tx1"/>
                </a:solidFill>
              </a:rPr>
              <a:t>Calisto</a:t>
            </a:r>
            <a:r>
              <a:rPr lang="en-US" sz="1000" b="1" dirty="0">
                <a:solidFill>
                  <a:schemeClr val="tx1"/>
                </a:solidFill>
              </a:rPr>
              <a:t>) </a:t>
            </a:r>
            <a:r>
              <a:rPr lang="en-US" sz="1000" dirty="0">
                <a:solidFill>
                  <a:schemeClr val="tx1"/>
                </a:solidFill>
              </a:rPr>
              <a:t>– Calisto with FC ports for bridging</a:t>
            </a:r>
          </a:p>
        </p:txBody>
      </p:sp>
      <p:sp>
        <p:nvSpPr>
          <p:cNvPr id="149" name="Text Box 28"/>
          <p:cNvSpPr txBox="1">
            <a:spLocks noChangeArrowheads="1"/>
          </p:cNvSpPr>
          <p:nvPr/>
        </p:nvSpPr>
        <p:spPr bwMode="auto">
          <a:xfrm>
            <a:off x="2067828" y="3343575"/>
            <a:ext cx="2003658" cy="11695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Increase </a:t>
            </a:r>
            <a:r>
              <a:rPr lang="en-US" sz="1000" dirty="0">
                <a:solidFill>
                  <a:schemeClr val="tx1"/>
                </a:solidFill>
              </a:rPr>
              <a:t>VCS Scale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L2 Feature &amp; security enhancements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BNA </a:t>
            </a:r>
            <a:r>
              <a:rPr lang="en-US" sz="1000" dirty="0">
                <a:solidFill>
                  <a:schemeClr val="tx1"/>
                </a:solidFill>
              </a:rPr>
              <a:t>Support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Connectivity from VCS to FC SAN</a:t>
            </a:r>
          </a:p>
          <a:p>
            <a:pPr marL="115888" indent="-115888">
              <a:buFont typeface="Arial" pitchFamily="34" charset="0"/>
              <a:buChar char="•"/>
              <a:defRPr/>
            </a:pPr>
            <a:r>
              <a:rPr lang="en-US" sz="1000" dirty="0" err="1">
                <a:solidFill>
                  <a:schemeClr val="tx1"/>
                </a:solidFill>
              </a:rPr>
              <a:t>Managability</a:t>
            </a:r>
            <a:r>
              <a:rPr lang="en-US" sz="1000" dirty="0">
                <a:solidFill>
                  <a:schemeClr val="tx1"/>
                </a:solidFill>
              </a:rPr>
              <a:t> – SNMPv3</a:t>
            </a:r>
          </a:p>
        </p:txBody>
      </p:sp>
      <p:sp>
        <p:nvSpPr>
          <p:cNvPr id="147" name="Rectangle 2"/>
          <p:cNvSpPr txBox="1">
            <a:spLocks noChangeArrowheads="1"/>
          </p:cNvSpPr>
          <p:nvPr/>
        </p:nvSpPr>
        <p:spPr>
          <a:xfrm>
            <a:off x="154005" y="0"/>
            <a:ext cx="8089900" cy="5642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3200" dirty="0">
                <a:solidFill>
                  <a:srgbClr val="FF0000"/>
                </a:solidFill>
                <a:latin typeface="Franklin Gothic Demi"/>
              </a:rPr>
              <a:t>VDX Product </a:t>
            </a:r>
            <a:r>
              <a:rPr lang="en-US" sz="3200" dirty="0" smtClean="0">
                <a:solidFill>
                  <a:srgbClr val="FF0000"/>
                </a:solidFill>
                <a:latin typeface="Franklin Gothic Demi"/>
              </a:rPr>
              <a:t>Family &amp; S/W </a:t>
            </a:r>
            <a:r>
              <a:rPr lang="en-US" sz="3200" dirty="0">
                <a:solidFill>
                  <a:srgbClr val="FF0000"/>
                </a:solidFill>
                <a:latin typeface="Franklin Gothic Demi"/>
              </a:rPr>
              <a:t>Roadmap </a:t>
            </a:r>
            <a:endParaRPr lang="en-US" sz="3200" i="1" dirty="0">
              <a:solidFill>
                <a:srgbClr val="FF0000"/>
              </a:solidFill>
              <a:latin typeface="Franklin Gothic Demi"/>
            </a:endParaRPr>
          </a:p>
        </p:txBody>
      </p:sp>
      <p:sp>
        <p:nvSpPr>
          <p:cNvPr id="154" name="AutoShape 2"/>
          <p:cNvSpPr>
            <a:spLocks noChangeArrowheads="1"/>
          </p:cNvSpPr>
          <p:nvPr/>
        </p:nvSpPr>
        <p:spPr bwMode="gray">
          <a:xfrm>
            <a:off x="221381" y="2571751"/>
            <a:ext cx="8922619" cy="441384"/>
          </a:xfrm>
          <a:prstGeom prst="rightArrow">
            <a:avLst>
              <a:gd name="adj1" fmla="val 54320"/>
              <a:gd name="adj2" fmla="val 67530"/>
            </a:avLst>
          </a:prstGeom>
          <a:solidFill>
            <a:schemeClr val="bg2"/>
          </a:solidFill>
          <a:ln w="12700">
            <a:noFill/>
            <a:prstDash val="dash"/>
            <a:miter lim="800000"/>
            <a:headEnd/>
            <a:tailEnd/>
          </a:ln>
        </p:spPr>
        <p:txBody>
          <a:bodyPr wrap="none" lIns="0" tIns="9144" rIns="0" bIns="0" anchor="ctr"/>
          <a:lstStyle/>
          <a:p>
            <a:pPr defTabSz="344488">
              <a:lnSpc>
                <a:spcPct val="30000"/>
              </a:lnSpc>
              <a:defRPr/>
            </a:pPr>
            <a:r>
              <a:rPr lang="en-US" sz="1200" b="1" dirty="0">
                <a:solidFill>
                  <a:prstClr val="black"/>
                </a:solidFill>
                <a:latin typeface="Arial" pitchFamily="34" charset="0"/>
              </a:rPr>
              <a:t>									</a:t>
            </a:r>
          </a:p>
        </p:txBody>
      </p:sp>
      <p:grpSp>
        <p:nvGrpSpPr>
          <p:cNvPr id="5" name="Group 23"/>
          <p:cNvGrpSpPr/>
          <p:nvPr/>
        </p:nvGrpSpPr>
        <p:grpSpPr>
          <a:xfrm>
            <a:off x="1121864" y="2611043"/>
            <a:ext cx="342341" cy="403742"/>
            <a:chOff x="5958867" y="2068862"/>
            <a:chExt cx="342341" cy="538322"/>
          </a:xfrm>
        </p:grpSpPr>
        <p:sp>
          <p:nvSpPr>
            <p:cNvPr id="171" name="Text Box 11"/>
            <p:cNvSpPr txBox="1">
              <a:spLocks noChangeArrowheads="1"/>
            </p:cNvSpPr>
            <p:nvPr/>
          </p:nvSpPr>
          <p:spPr bwMode="gray">
            <a:xfrm>
              <a:off x="5995234" y="2068862"/>
              <a:ext cx="2823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Dec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172" name="Text Box 12"/>
            <p:cNvSpPr txBox="1">
              <a:spLocks noChangeArrowheads="1"/>
            </p:cNvSpPr>
            <p:nvPr/>
          </p:nvSpPr>
          <p:spPr bwMode="gray">
            <a:xfrm>
              <a:off x="5958867" y="2360963"/>
              <a:ext cx="34234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prstClr val="white"/>
                  </a:solidFill>
                  <a:latin typeface="Arial" pitchFamily="34" charset="0"/>
                </a:rPr>
                <a:t>2010</a:t>
              </a:r>
            </a:p>
          </p:txBody>
        </p:sp>
      </p:grpSp>
      <p:sp>
        <p:nvSpPr>
          <p:cNvPr id="123" name="Text Box 28"/>
          <p:cNvSpPr txBox="1">
            <a:spLocks noChangeArrowheads="1"/>
          </p:cNvSpPr>
          <p:nvPr/>
        </p:nvSpPr>
        <p:spPr bwMode="auto">
          <a:xfrm>
            <a:off x="4195021" y="1972580"/>
            <a:ext cx="1823615" cy="5539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 smtClean="0">
                <a:solidFill>
                  <a:schemeClr val="tx1"/>
                </a:solidFill>
              </a:rPr>
              <a:t>VDX8770 – </a:t>
            </a:r>
            <a:r>
              <a:rPr lang="en-US" sz="1000" dirty="0">
                <a:solidFill>
                  <a:schemeClr val="tx1"/>
                </a:solidFill>
              </a:rPr>
              <a:t>VDX Modular </a:t>
            </a:r>
            <a:r>
              <a:rPr lang="en-US" sz="1000" dirty="0" smtClean="0">
                <a:solidFill>
                  <a:schemeClr val="tx1"/>
                </a:solidFill>
              </a:rPr>
              <a:t>Chassis, 4 &amp; 8 I/O Slot, 48x1GE, 48x10G, 12x40G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1" name="Text Box 28"/>
          <p:cNvSpPr txBox="1">
            <a:spLocks noChangeArrowheads="1"/>
          </p:cNvSpPr>
          <p:nvPr/>
        </p:nvSpPr>
        <p:spPr bwMode="auto">
          <a:xfrm>
            <a:off x="4133175" y="3324328"/>
            <a:ext cx="1828800" cy="5539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31775" indent="-231775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L3 (OSPF, </a:t>
            </a:r>
            <a:r>
              <a:rPr lang="en-US" sz="1000" dirty="0" err="1" smtClean="0">
                <a:solidFill>
                  <a:schemeClr val="tx1"/>
                </a:solidFill>
              </a:rPr>
              <a:t>VRRPe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  <a:endParaRPr lang="en-US" sz="1000" dirty="0">
              <a:solidFill>
                <a:schemeClr val="tx1"/>
              </a:solidFill>
            </a:endParaRPr>
          </a:p>
          <a:p>
            <a:pPr marL="231775" indent="-231775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Increased </a:t>
            </a:r>
            <a:r>
              <a:rPr lang="en-US" sz="1000" dirty="0" smtClean="0">
                <a:solidFill>
                  <a:schemeClr val="tx1"/>
                </a:solidFill>
              </a:rPr>
              <a:t>VCS scalability</a:t>
            </a:r>
            <a:endParaRPr lang="en-US" sz="1000" dirty="0">
              <a:solidFill>
                <a:schemeClr val="tx1"/>
              </a:solidFill>
            </a:endParaRPr>
          </a:p>
          <a:p>
            <a:pPr marL="231775" indent="-231775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4K </a:t>
            </a:r>
            <a:r>
              <a:rPr lang="en-US" sz="1000" dirty="0" err="1" smtClean="0">
                <a:solidFill>
                  <a:schemeClr val="tx1"/>
                </a:solidFill>
              </a:rPr>
              <a:t>vlan</a:t>
            </a:r>
            <a:r>
              <a:rPr lang="en-US" sz="1000" dirty="0" smtClean="0">
                <a:solidFill>
                  <a:schemeClr val="tx1"/>
                </a:solidFill>
              </a:rPr>
              <a:t> support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3" name="Text Box 28"/>
          <p:cNvSpPr txBox="1">
            <a:spLocks noChangeArrowheads="1"/>
          </p:cNvSpPr>
          <p:nvPr/>
        </p:nvSpPr>
        <p:spPr bwMode="auto">
          <a:xfrm>
            <a:off x="657728" y="4356636"/>
            <a:ext cx="685800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</a:rPr>
              <a:t>NOS2.0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4" name="Text Box 28"/>
          <p:cNvSpPr txBox="1">
            <a:spLocks noChangeArrowheads="1"/>
          </p:cNvSpPr>
          <p:nvPr/>
        </p:nvSpPr>
        <p:spPr bwMode="auto">
          <a:xfrm>
            <a:off x="2585987" y="4539516"/>
            <a:ext cx="838200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</a:rPr>
              <a:t>NOS2.1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2718535" y="2547537"/>
            <a:ext cx="666750" cy="500063"/>
            <a:chOff x="5629858" y="1990807"/>
            <a:chExt cx="666750" cy="666750"/>
          </a:xfrm>
        </p:grpSpPr>
        <p:sp>
          <p:nvSpPr>
            <p:cNvPr id="168" name="Oval 10"/>
            <p:cNvSpPr>
              <a:spLocks noChangeArrowheads="1"/>
            </p:cNvSpPr>
            <p:nvPr/>
          </p:nvSpPr>
          <p:spPr bwMode="gray">
            <a:xfrm>
              <a:off x="5629858" y="1990807"/>
              <a:ext cx="666750" cy="666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169" name="Text Box 11"/>
            <p:cNvSpPr txBox="1">
              <a:spLocks noChangeArrowheads="1"/>
            </p:cNvSpPr>
            <p:nvPr/>
          </p:nvSpPr>
          <p:spPr bwMode="gray">
            <a:xfrm>
              <a:off x="5834904" y="2068862"/>
              <a:ext cx="29495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Nov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173" name="Text Box 12"/>
            <p:cNvSpPr txBox="1">
              <a:spLocks noChangeArrowheads="1"/>
            </p:cNvSpPr>
            <p:nvPr/>
          </p:nvSpPr>
          <p:spPr bwMode="gray">
            <a:xfrm>
              <a:off x="5809107" y="2360963"/>
              <a:ext cx="3338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2011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</p:grpSp>
      <p:grpSp>
        <p:nvGrpSpPr>
          <p:cNvPr id="7" name="Group 23"/>
          <p:cNvGrpSpPr/>
          <p:nvPr/>
        </p:nvGrpSpPr>
        <p:grpSpPr>
          <a:xfrm>
            <a:off x="4613320" y="2542877"/>
            <a:ext cx="666750" cy="500063"/>
            <a:chOff x="5677984" y="2016475"/>
            <a:chExt cx="666750" cy="666750"/>
          </a:xfrm>
        </p:grpSpPr>
        <p:sp>
          <p:nvSpPr>
            <p:cNvPr id="175" name="Oval 10"/>
            <p:cNvSpPr>
              <a:spLocks noChangeArrowheads="1"/>
            </p:cNvSpPr>
            <p:nvPr/>
          </p:nvSpPr>
          <p:spPr bwMode="gray">
            <a:xfrm>
              <a:off x="5677984" y="2016475"/>
              <a:ext cx="666750" cy="666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176" name="Text Box 11"/>
            <p:cNvSpPr txBox="1">
              <a:spLocks noChangeArrowheads="1"/>
            </p:cNvSpPr>
            <p:nvPr/>
          </p:nvSpPr>
          <p:spPr bwMode="gray">
            <a:xfrm>
              <a:off x="5882993" y="2068862"/>
              <a:ext cx="25653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Oct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177" name="Text Box 12"/>
            <p:cNvSpPr txBox="1">
              <a:spLocks noChangeArrowheads="1"/>
            </p:cNvSpPr>
            <p:nvPr/>
          </p:nvSpPr>
          <p:spPr bwMode="gray">
            <a:xfrm>
              <a:off x="5872239" y="2373408"/>
              <a:ext cx="34234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2012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</p:grpSp>
      <p:sp>
        <p:nvSpPr>
          <p:cNvPr id="189" name="Line 25"/>
          <p:cNvSpPr>
            <a:spLocks noChangeShapeType="1"/>
          </p:cNvSpPr>
          <p:nvPr/>
        </p:nvSpPr>
        <p:spPr bwMode="auto">
          <a:xfrm flipV="1">
            <a:off x="3042384" y="3081568"/>
            <a:ext cx="0" cy="2338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20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191" name="Line 25"/>
          <p:cNvSpPr>
            <a:spLocks noChangeShapeType="1"/>
          </p:cNvSpPr>
          <p:nvPr/>
        </p:nvSpPr>
        <p:spPr bwMode="auto">
          <a:xfrm flipV="1">
            <a:off x="4941011" y="3043067"/>
            <a:ext cx="0" cy="2338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20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135" name="12-Point Star 134"/>
          <p:cNvSpPr/>
          <p:nvPr/>
        </p:nvSpPr>
        <p:spPr bwMode="gray">
          <a:xfrm>
            <a:off x="2729564" y="975161"/>
            <a:ext cx="1066800" cy="324566"/>
          </a:xfrm>
          <a:prstGeom prst="star12">
            <a:avLst/>
          </a:prstGeom>
          <a:solidFill>
            <a:srgbClr val="008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Shipping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8" name="Text Box 28"/>
          <p:cNvSpPr txBox="1">
            <a:spLocks noChangeArrowheads="1"/>
          </p:cNvSpPr>
          <p:nvPr/>
        </p:nvSpPr>
        <p:spPr bwMode="auto">
          <a:xfrm>
            <a:off x="4516663" y="3904251"/>
            <a:ext cx="838200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</a:rPr>
              <a:t>NOS3.0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41" name="Picture 3" descr="C:\Documents and Settings\jheuser\Desktop\VDX\VDX6720-60_angle2_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42" y="1521308"/>
            <a:ext cx="2007643" cy="478943"/>
          </a:xfrm>
          <a:prstGeom prst="rect">
            <a:avLst/>
          </a:prstGeom>
          <a:noFill/>
        </p:spPr>
      </p:pic>
      <p:sp>
        <p:nvSpPr>
          <p:cNvPr id="137" name="12-Point Star 136"/>
          <p:cNvSpPr/>
          <p:nvPr/>
        </p:nvSpPr>
        <p:spPr bwMode="gray">
          <a:xfrm>
            <a:off x="455600" y="1001630"/>
            <a:ext cx="1066800" cy="324566"/>
          </a:xfrm>
          <a:prstGeom prst="star12">
            <a:avLst/>
          </a:prstGeom>
          <a:solidFill>
            <a:srgbClr val="008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Shipping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0" name="Picture 3" descr="C:\Documents and Settings\jheuser\Desktop\VDX\VDX6720-24_angle2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314451"/>
            <a:ext cx="1995817" cy="350354"/>
          </a:xfrm>
          <a:prstGeom prst="rect">
            <a:avLst/>
          </a:prstGeom>
          <a:noFill/>
        </p:spPr>
      </p:pic>
      <p:grpSp>
        <p:nvGrpSpPr>
          <p:cNvPr id="8" name="Group 21"/>
          <p:cNvGrpSpPr/>
          <p:nvPr/>
        </p:nvGrpSpPr>
        <p:grpSpPr>
          <a:xfrm>
            <a:off x="2482516" y="1458829"/>
            <a:ext cx="1461552" cy="280590"/>
            <a:chOff x="-3175" y="1726533"/>
            <a:chExt cx="9147175" cy="39884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3" name="Picture 142" descr="VDX6730-60_angle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175" y="2947988"/>
              <a:ext cx="9144000" cy="2767012"/>
            </a:xfrm>
            <a:prstGeom prst="rect">
              <a:avLst/>
            </a:prstGeom>
          </p:spPr>
        </p:pic>
        <p:pic>
          <p:nvPicPr>
            <p:cNvPr id="144" name="Picture 143" descr="VDX6730-24_angle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" y="1726533"/>
              <a:ext cx="9144001" cy="1959768"/>
            </a:xfrm>
            <a:prstGeom prst="rect">
              <a:avLst/>
            </a:prstGeom>
          </p:spPr>
        </p:pic>
      </p:grpSp>
      <p:pic>
        <p:nvPicPr>
          <p:cNvPr id="150" name="Picture 149" descr="VDX6710_angle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2518" y="1308435"/>
            <a:ext cx="1477571" cy="195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3" descr="C:\Documents and Settings\jheuser\Desktop\VDX\VDX6720-24_angle2_m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779" y="1298542"/>
            <a:ext cx="1091045" cy="226897"/>
          </a:xfrm>
          <a:prstGeom prst="rect">
            <a:avLst/>
          </a:prstGeom>
          <a:noFill/>
        </p:spPr>
      </p:pic>
      <p:pic>
        <p:nvPicPr>
          <p:cNvPr id="44" name="Picture 3" descr="C:\Documents and Settings\jheuser\Desktop\VDX\VDX6720-24_angle2_m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9060" y="1471676"/>
            <a:ext cx="1091012" cy="226890"/>
          </a:xfrm>
          <a:prstGeom prst="rect">
            <a:avLst/>
          </a:prstGeom>
          <a:noFill/>
        </p:spPr>
      </p:pic>
      <p:grpSp>
        <p:nvGrpSpPr>
          <p:cNvPr id="9" name="Group 23"/>
          <p:cNvGrpSpPr/>
          <p:nvPr/>
        </p:nvGrpSpPr>
        <p:grpSpPr>
          <a:xfrm>
            <a:off x="6507972" y="2539962"/>
            <a:ext cx="666750" cy="500063"/>
            <a:chOff x="5793488" y="2016475"/>
            <a:chExt cx="666750" cy="666750"/>
          </a:xfrm>
        </p:grpSpPr>
        <p:sp>
          <p:nvSpPr>
            <p:cNvPr id="46" name="Oval 10"/>
            <p:cNvSpPr>
              <a:spLocks noChangeArrowheads="1"/>
            </p:cNvSpPr>
            <p:nvPr/>
          </p:nvSpPr>
          <p:spPr bwMode="gray">
            <a:xfrm>
              <a:off x="5793488" y="2016475"/>
              <a:ext cx="666750" cy="666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gray">
            <a:xfrm>
              <a:off x="5982499" y="2068862"/>
              <a:ext cx="30777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July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48" name="Text Box 12"/>
            <p:cNvSpPr txBox="1">
              <a:spLocks noChangeArrowheads="1"/>
            </p:cNvSpPr>
            <p:nvPr/>
          </p:nvSpPr>
          <p:spPr bwMode="gray">
            <a:xfrm>
              <a:off x="5958867" y="2360963"/>
              <a:ext cx="34234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2013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</p:grp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6084274" y="1815005"/>
            <a:ext cx="1895069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VDX 6740  -  </a:t>
            </a:r>
            <a:r>
              <a:rPr lang="en-US" sz="1000" dirty="0" smtClean="0">
                <a:solidFill>
                  <a:srgbClr val="000000"/>
                </a:solidFill>
              </a:rPr>
              <a:t>48 </a:t>
            </a:r>
            <a:r>
              <a:rPr lang="en-US" sz="1000" dirty="0">
                <a:solidFill>
                  <a:srgbClr val="000000"/>
                </a:solidFill>
              </a:rPr>
              <a:t>port </a:t>
            </a:r>
            <a:r>
              <a:rPr lang="en-US" sz="1000" dirty="0" smtClean="0">
                <a:solidFill>
                  <a:srgbClr val="000000"/>
                </a:solidFill>
              </a:rPr>
              <a:t>1/10G SFP</a:t>
            </a:r>
            <a:r>
              <a:rPr lang="en-US" sz="1000" dirty="0">
                <a:solidFill>
                  <a:srgbClr val="000000"/>
                </a:solidFill>
              </a:rPr>
              <a:t>+, 4 QSFP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VDX 6740T- </a:t>
            </a:r>
            <a:r>
              <a:rPr lang="en-US" sz="1000" dirty="0" smtClean="0">
                <a:solidFill>
                  <a:srgbClr val="000000"/>
                </a:solidFill>
              </a:rPr>
              <a:t>48 </a:t>
            </a:r>
            <a:r>
              <a:rPr lang="en-US" sz="1000" dirty="0">
                <a:solidFill>
                  <a:srgbClr val="000000"/>
                </a:solidFill>
              </a:rPr>
              <a:t>port 10GBaseT, </a:t>
            </a:r>
            <a:r>
              <a:rPr lang="en-US" sz="1000" dirty="0" smtClean="0">
                <a:solidFill>
                  <a:srgbClr val="000000"/>
                </a:solidFill>
              </a:rPr>
              <a:t>4 QSFP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7" name="Text Box 28"/>
          <p:cNvSpPr txBox="1">
            <a:spLocks noChangeArrowheads="1"/>
          </p:cNvSpPr>
          <p:nvPr/>
        </p:nvSpPr>
        <p:spPr bwMode="auto">
          <a:xfrm>
            <a:off x="6011592" y="3331422"/>
            <a:ext cx="1447987" cy="11695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HA/ISSU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Logical Chassis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128K MAC address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VRFs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PVLAN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Metro VCS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F port on VDX6730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8" name="Text Box 28"/>
          <p:cNvSpPr txBox="1">
            <a:spLocks noChangeArrowheads="1"/>
          </p:cNvSpPr>
          <p:nvPr/>
        </p:nvSpPr>
        <p:spPr bwMode="auto">
          <a:xfrm>
            <a:off x="6294521" y="4539515"/>
            <a:ext cx="838200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</a:rPr>
              <a:t>NOS4.0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 flipV="1">
            <a:off x="6838824" y="3063888"/>
            <a:ext cx="5580" cy="2338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20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1AB400D-B0B5-4FCA-B64E-27E7D65D82FD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298339" y="4979473"/>
            <a:ext cx="256801" cy="116425"/>
          </a:xfrm>
        </p:spPr>
        <p:txBody>
          <a:bodyPr/>
          <a:lstStyle/>
          <a:p>
            <a:fld id="{7BCC8D0D-EAEC-449D-9161-023DFF90F2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34" y="529389"/>
            <a:ext cx="918914" cy="13679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62" y="1279761"/>
            <a:ext cx="925912" cy="669822"/>
          </a:xfrm>
          <a:prstGeom prst="rect">
            <a:avLst/>
          </a:prstGeom>
        </p:spPr>
      </p:pic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227000" y="2087461"/>
            <a:ext cx="1837714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</a:rPr>
              <a:t>VDX 6720 (</a:t>
            </a:r>
            <a:r>
              <a:rPr lang="en-US" sz="1000" b="1" dirty="0" err="1">
                <a:solidFill>
                  <a:srgbClr val="000000"/>
                </a:solidFill>
              </a:rPr>
              <a:t>Callisto</a:t>
            </a:r>
            <a:r>
              <a:rPr lang="en-US" sz="1000" b="1" dirty="0" smtClean="0">
                <a:solidFill>
                  <a:srgbClr val="000000"/>
                </a:solidFill>
              </a:rPr>
              <a:t>)</a:t>
            </a:r>
          </a:p>
          <a:p>
            <a:pPr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10GbE SFP+ TOR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66" name="Group 23"/>
          <p:cNvGrpSpPr/>
          <p:nvPr/>
        </p:nvGrpSpPr>
        <p:grpSpPr>
          <a:xfrm>
            <a:off x="802485" y="2610253"/>
            <a:ext cx="666750" cy="500063"/>
            <a:chOff x="5793488" y="2016475"/>
            <a:chExt cx="666750" cy="666750"/>
          </a:xfrm>
        </p:grpSpPr>
        <p:sp>
          <p:nvSpPr>
            <p:cNvPr id="67" name="Oval 10"/>
            <p:cNvSpPr>
              <a:spLocks noChangeArrowheads="1"/>
            </p:cNvSpPr>
            <p:nvPr/>
          </p:nvSpPr>
          <p:spPr bwMode="gray">
            <a:xfrm>
              <a:off x="5793488" y="2016475"/>
              <a:ext cx="666750" cy="666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gray">
            <a:xfrm>
              <a:off x="5995234" y="2068862"/>
              <a:ext cx="2823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Dec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69" name="Text Box 12"/>
            <p:cNvSpPr txBox="1">
              <a:spLocks noChangeArrowheads="1"/>
            </p:cNvSpPr>
            <p:nvPr/>
          </p:nvSpPr>
          <p:spPr bwMode="gray">
            <a:xfrm>
              <a:off x="5958867" y="2360963"/>
              <a:ext cx="34234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prstClr val="white"/>
                  </a:solidFill>
                  <a:latin typeface="Arial" pitchFamily="34" charset="0"/>
                </a:rPr>
                <a:t>2010</a:t>
              </a:r>
            </a:p>
          </p:txBody>
        </p:sp>
      </p:grpSp>
      <p:sp>
        <p:nvSpPr>
          <p:cNvPr id="70" name="Line 25"/>
          <p:cNvSpPr>
            <a:spLocks noChangeShapeType="1"/>
          </p:cNvSpPr>
          <p:nvPr/>
        </p:nvSpPr>
        <p:spPr bwMode="auto">
          <a:xfrm flipV="1">
            <a:off x="1141400" y="3124602"/>
            <a:ext cx="5580" cy="2338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200">
              <a:solidFill>
                <a:prstClr val="white"/>
              </a:solidFill>
              <a:latin typeface="Arial" pitchFamily="34" charset="0"/>
            </a:endParaRPr>
          </a:p>
        </p:txBody>
      </p:sp>
      <p:pic>
        <p:nvPicPr>
          <p:cNvPr id="72" name="Picture 3" descr="C:\Documents and Settings\jheuser\Desktop\VDX\VDX6720-24_angle2_m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57" y="1314451"/>
            <a:ext cx="1995817" cy="350354"/>
          </a:xfrm>
          <a:prstGeom prst="rect">
            <a:avLst/>
          </a:prstGeom>
          <a:noFill/>
        </p:spPr>
      </p:pic>
      <p:sp>
        <p:nvSpPr>
          <p:cNvPr id="74" name="12-Point Star 73"/>
          <p:cNvSpPr/>
          <p:nvPr/>
        </p:nvSpPr>
        <p:spPr bwMode="gray">
          <a:xfrm>
            <a:off x="4643386" y="906180"/>
            <a:ext cx="1066800" cy="324566"/>
          </a:xfrm>
          <a:prstGeom prst="star12">
            <a:avLst/>
          </a:prstGeom>
          <a:solidFill>
            <a:srgbClr val="008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Shipping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12-Point Star 74"/>
          <p:cNvSpPr/>
          <p:nvPr/>
        </p:nvSpPr>
        <p:spPr bwMode="gray">
          <a:xfrm>
            <a:off x="6025415" y="693019"/>
            <a:ext cx="1376412" cy="642001"/>
          </a:xfrm>
          <a:prstGeom prst="star12">
            <a:avLst/>
          </a:prstGeom>
          <a:solidFill>
            <a:srgbClr val="008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FCS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 9th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" name="Group 23"/>
          <p:cNvGrpSpPr/>
          <p:nvPr/>
        </p:nvGrpSpPr>
        <p:grpSpPr>
          <a:xfrm>
            <a:off x="8313881" y="2528732"/>
            <a:ext cx="666750" cy="500063"/>
            <a:chOff x="5793488" y="2016475"/>
            <a:chExt cx="666750" cy="666750"/>
          </a:xfrm>
        </p:grpSpPr>
        <p:sp>
          <p:nvSpPr>
            <p:cNvPr id="77" name="Oval 10"/>
            <p:cNvSpPr>
              <a:spLocks noChangeArrowheads="1"/>
            </p:cNvSpPr>
            <p:nvPr/>
          </p:nvSpPr>
          <p:spPr bwMode="gray">
            <a:xfrm>
              <a:off x="5793488" y="2016475"/>
              <a:ext cx="666750" cy="666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gray">
            <a:xfrm>
              <a:off x="5983299" y="2068862"/>
              <a:ext cx="3061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JAN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  <p:sp>
          <p:nvSpPr>
            <p:cNvPr id="79" name="Text Box 12"/>
            <p:cNvSpPr txBox="1">
              <a:spLocks noChangeArrowheads="1"/>
            </p:cNvSpPr>
            <p:nvPr/>
          </p:nvSpPr>
          <p:spPr bwMode="gray">
            <a:xfrm>
              <a:off x="5960119" y="2360963"/>
              <a:ext cx="3398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Arial" pitchFamily="34" charset="0"/>
                </a:rPr>
                <a:t>2014</a:t>
              </a:r>
              <a:endParaRPr lang="en-US" sz="1200" b="1" dirty="0">
                <a:solidFill>
                  <a:prstClr val="white"/>
                </a:solidFill>
                <a:latin typeface="Arial" pitchFamily="34" charset="0"/>
              </a:endParaRPr>
            </a:p>
          </p:txBody>
        </p:sp>
      </p:grpSp>
      <p:sp>
        <p:nvSpPr>
          <p:cNvPr id="80" name="Text Box 28"/>
          <p:cNvSpPr txBox="1">
            <a:spLocks noChangeArrowheads="1"/>
          </p:cNvSpPr>
          <p:nvPr/>
        </p:nvSpPr>
        <p:spPr bwMode="auto">
          <a:xfrm>
            <a:off x="7570884" y="3291318"/>
            <a:ext cx="1447987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PBR for Dynamic Services Insertion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VXLAN Gateway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VM Ware NVP Integration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err="1" smtClean="0">
                <a:solidFill>
                  <a:prstClr val="black"/>
                </a:solidFill>
              </a:rPr>
              <a:t>ClouldID</a:t>
            </a:r>
            <a:r>
              <a:rPr lang="en-US" sz="1000" dirty="0" smtClean="0">
                <a:solidFill>
                  <a:prstClr val="black"/>
                </a:solidFill>
              </a:rPr>
              <a:t>/GVLAN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Auto NAS</a:t>
            </a:r>
          </a:p>
          <a:p>
            <a:pPr marL="115888" indent="-115888" eaLnBrk="0" hangingPunct="0">
              <a:buFont typeface="Arial" pitchFamily="34" charset="0"/>
              <a:buChar char="•"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DHCP Based FW and </a:t>
            </a:r>
            <a:r>
              <a:rPr lang="en-US" sz="1000" dirty="0" err="1" smtClean="0">
                <a:solidFill>
                  <a:prstClr val="black"/>
                </a:solidFill>
              </a:rPr>
              <a:t>Config</a:t>
            </a:r>
            <a:r>
              <a:rPr lang="en-US" sz="1000" dirty="0" smtClean="0">
                <a:solidFill>
                  <a:prstClr val="black"/>
                </a:solidFill>
              </a:rPr>
              <a:t> Upload</a:t>
            </a:r>
          </a:p>
        </p:txBody>
      </p:sp>
      <p:sp>
        <p:nvSpPr>
          <p:cNvPr id="81" name="Line 25"/>
          <p:cNvSpPr>
            <a:spLocks noChangeShapeType="1"/>
          </p:cNvSpPr>
          <p:nvPr/>
        </p:nvSpPr>
        <p:spPr bwMode="auto">
          <a:xfrm flipV="1">
            <a:off x="8646589" y="3040025"/>
            <a:ext cx="0" cy="2338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20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2" name="Text Box 28"/>
          <p:cNvSpPr txBox="1">
            <a:spLocks noChangeArrowheads="1"/>
          </p:cNvSpPr>
          <p:nvPr/>
        </p:nvSpPr>
        <p:spPr bwMode="auto">
          <a:xfrm>
            <a:off x="7808389" y="4779872"/>
            <a:ext cx="838200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</a:rPr>
              <a:t>NOS4.1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86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47582" y="2366689"/>
            <a:ext cx="8393255" cy="955646"/>
          </a:xfrm>
        </p:spPr>
        <p:txBody>
          <a:bodyPr/>
          <a:lstStyle/>
          <a:p>
            <a:pPr algn="ctr"/>
            <a:r>
              <a:rPr lang="en-US" sz="6600" dirty="0" smtClean="0"/>
              <a:t>VDX 6740</a:t>
            </a:r>
          </a:p>
        </p:txBody>
      </p:sp>
    </p:spTree>
    <p:extLst>
      <p:ext uri="{BB962C8B-B14F-4D97-AF65-F5344CB8AC3E}">
        <p14:creationId xmlns:p14="http://schemas.microsoft.com/office/powerpoint/2010/main" val="36009039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188919" y="2055623"/>
            <a:ext cx="868480" cy="27084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8</a:t>
            </a:r>
            <a:r>
              <a:rPr lang="en-US" sz="800" dirty="0" smtClean="0"/>
              <a:t> Flex Ports</a:t>
            </a:r>
          </a:p>
          <a:p>
            <a:r>
              <a:rPr lang="en-US" sz="800" dirty="0" smtClean="0"/>
              <a:t>(FC/FCoE/Ethernet)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165975" y="4986032"/>
            <a:ext cx="1089323" cy="116426"/>
          </a:xfrm>
        </p:spPr>
        <p:txBody>
          <a:bodyPr/>
          <a:lstStyle/>
          <a:p>
            <a:fld id="{5623F1EF-DA2A-44B3-B297-B455C826315C}" type="datetime1">
              <a:rPr lang="en-US" smtClean="0"/>
              <a:pPr/>
              <a:t>7/25/2013</a:t>
            </a:fld>
            <a:endParaRPr lang="en-US" dirty="0"/>
          </a:p>
        </p:txBody>
      </p:sp>
      <p:sp>
        <p:nvSpPr>
          <p:cNvPr id="34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790820" y="5040015"/>
            <a:ext cx="3990646" cy="103485"/>
          </a:xfrm>
        </p:spPr>
        <p:txBody>
          <a:bodyPr/>
          <a:lstStyle/>
          <a:p>
            <a:r>
              <a:rPr lang="en-US" dirty="0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66701" y="210740"/>
            <a:ext cx="8208875" cy="472437"/>
          </a:xfrm>
        </p:spPr>
        <p:txBody>
          <a:bodyPr/>
          <a:lstStyle/>
          <a:p>
            <a:pPr lvl="0"/>
            <a:r>
              <a:rPr lang="en-US" dirty="0" smtClean="0"/>
              <a:t>Brocade VDX 6740 – Next Generation VDX TOR Switch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80082" y="3680456"/>
            <a:ext cx="3863867" cy="1204212"/>
            <a:chOff x="4610099" y="2836286"/>
            <a:chExt cx="4339908" cy="139354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610099" y="3062621"/>
              <a:ext cx="4339908" cy="11672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Brocade VCS Fabric technology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>
                  <a:solidFill>
                    <a:prstClr val="black"/>
                  </a:solidFill>
                </a:rPr>
                <a:t>AMPP, VM-Aware Network </a:t>
              </a:r>
              <a:r>
                <a:rPr lang="en-US" sz="1000" dirty="0" smtClean="0">
                  <a:solidFill>
                    <a:prstClr val="black"/>
                  </a:solidFill>
                </a:rPr>
                <a:t>automation, Fabric Watch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Logical Chassis – Single Point of Management for a VCS Fabric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610100" y="2836286"/>
              <a:ext cx="4339907" cy="216295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Franklin Gothic Medium" pitchFamily="34" charset="0"/>
                </a:rPr>
                <a:t>Simplicity and 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9060" y="2355040"/>
            <a:ext cx="4679640" cy="2539151"/>
            <a:chOff x="347663" y="2610165"/>
            <a:chExt cx="3978275" cy="2582353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7663" y="2844404"/>
              <a:ext cx="3978275" cy="23481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48 X1/10Gbe SFP+ Support  and 4 X 40GbE QSFP+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Single ASIC , Non-blocking</a:t>
              </a:r>
              <a:r>
                <a:rPr lang="en-US" sz="1000" dirty="0">
                  <a:solidFill>
                    <a:prstClr val="black"/>
                  </a:solidFill>
                </a:rPr>
                <a:t>, </a:t>
              </a:r>
              <a:r>
                <a:rPr lang="en-US" sz="1000" dirty="0" smtClean="0">
                  <a:solidFill>
                    <a:prstClr val="black"/>
                  </a:solidFill>
                </a:rPr>
                <a:t>wire-speed cut-through architecture,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 850ns any port to port latency , </a:t>
              </a:r>
              <a:r>
                <a:rPr lang="en-US" sz="1000" dirty="0" smtClean="0"/>
                <a:t>24MB </a:t>
              </a:r>
              <a:r>
                <a:rPr lang="en-US" sz="1000" dirty="0"/>
                <a:t>Deep buffers with Dynamic Buffering</a:t>
              </a:r>
              <a:endParaRPr lang="en-US" sz="1000" dirty="0" smtClean="0">
                <a:solidFill>
                  <a:prstClr val="black"/>
                </a:solidFill>
              </a:endParaRP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/>
                <a:t>L2/L3 </a:t>
              </a:r>
              <a:r>
                <a:rPr lang="en-US" sz="1000" dirty="0"/>
                <a:t>Switching (1.28 TBPS, 960 MPPS) </a:t>
              </a:r>
              <a:r>
                <a:rPr lang="en-US" sz="1000" dirty="0" smtClean="0"/>
                <a:t> 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10GbE  </a:t>
              </a:r>
              <a:r>
                <a:rPr lang="en-US" sz="1000" dirty="0">
                  <a:solidFill>
                    <a:prstClr val="black"/>
                  </a:solidFill>
                </a:rPr>
                <a:t>to 160GbE Brocade Trunk </a:t>
              </a:r>
              <a:r>
                <a:rPr lang="en-US" sz="1000" dirty="0" smtClean="0">
                  <a:solidFill>
                    <a:prstClr val="black"/>
                  </a:solidFill>
                </a:rPr>
                <a:t>support </a:t>
              </a:r>
              <a:endParaRPr lang="en-US" sz="1000" dirty="0"/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Direct-attached copper, active optical, SFP optical , QSFP optics , and 10GbE Breakout connectivity options</a:t>
              </a:r>
            </a:p>
            <a:p>
              <a:pPr marL="173038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/>
                <a:t>160K MAC, 32K ARP, 12K ACL, 2K VXLAN, 256 port profiles </a:t>
              </a:r>
              <a:endParaRPr lang="en-US" sz="1000" dirty="0" smtClean="0">
                <a:solidFill>
                  <a:prstClr val="black"/>
                </a:solidFill>
              </a:endParaRP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Port/Trunk Groups – 0 to 15, 16 to 31, 32 to 47, 48 to 49 , 50 to 51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47663" y="2610165"/>
              <a:ext cx="3978275" cy="2286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9050" algn="ctr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prstClr val="white"/>
                  </a:solidFill>
                  <a:latin typeface="Franklin Gothic Medium" pitchFamily="34" charset="0"/>
                </a:rPr>
                <a:t>Leading Performance and Density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80083" y="2355041"/>
            <a:ext cx="3863866" cy="1243426"/>
            <a:chOff x="7472112" y="-410593"/>
            <a:chExt cx="3685909" cy="1213192"/>
          </a:xfrm>
        </p:grpSpPr>
        <p:sp>
          <p:nvSpPr>
            <p:cNvPr id="31" name="Rectangle 30"/>
            <p:cNvSpPr/>
            <p:nvPr/>
          </p:nvSpPr>
          <p:spPr bwMode="auto">
            <a:xfrm>
              <a:off x="7472112" y="-197647"/>
              <a:ext cx="3685909" cy="10002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tIns="91440" rtlCol="0" anchor="t" anchorCtr="0"/>
            <a:lstStyle/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32 Flex port (FCoE , Ethernet and FC connectivity)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Full IP storage support with DCB capability 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Cloud ID/Fine Grained Label /VXLAN/NVGRE capable 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en-US" sz="1000" dirty="0" smtClean="0">
                  <a:solidFill>
                    <a:prstClr val="black"/>
                  </a:solidFill>
                </a:rPr>
                <a:t>IPv6 – Hardware Ready </a:t>
              </a:r>
            </a:p>
            <a:p>
              <a:pPr marL="173038" lvl="0" indent="-173038">
                <a:lnSpc>
                  <a:spcPts val="1240"/>
                </a:lnSpc>
                <a:spcBef>
                  <a:spcPts val="800"/>
                </a:spcBef>
                <a:buFont typeface="Arial" pitchFamily="34" charset="0"/>
                <a:buChar char="•"/>
              </a:pPr>
              <a:endParaRPr lang="en-US" sz="10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472112" y="-410593"/>
              <a:ext cx="3685909" cy="212946"/>
            </a:xfrm>
            <a:prstGeom prst="rect">
              <a:avLst/>
            </a:prstGeom>
            <a:solidFill>
              <a:srgbClr val="00B05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t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Franklin Gothic Medium" pitchFamily="34" charset="0"/>
                </a:rPr>
                <a:t>Advance Capabilities and Storage Connectivity</a:t>
              </a:r>
            </a:p>
          </p:txBody>
        </p:sp>
      </p:grpSp>
      <p:sp>
        <p:nvSpPr>
          <p:cNvPr id="6" name="TextBox 5"/>
          <p:cNvSpPr txBox="1"/>
          <p:nvPr/>
        </p:nvSpPr>
        <p:spPr bwMode="auto">
          <a:xfrm>
            <a:off x="190500" y="4943475"/>
            <a:ext cx="4733925" cy="10772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/>
              <a:t>Note : All the numbers mentioned on this slide are Hardware supported. For latest scale numbers check release notes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4273155" y="2067813"/>
            <a:ext cx="759328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48X10GbE SFP+</a:t>
            </a:r>
          </a:p>
          <a:p>
            <a:r>
              <a:rPr lang="en-US" sz="800" dirty="0" smtClean="0"/>
              <a:t>(FCOE/Ethernet)</a:t>
            </a:r>
          </a:p>
        </p:txBody>
      </p:sp>
      <p:pic>
        <p:nvPicPr>
          <p:cNvPr id="35" name="Picture 3" descr="C:\Users\jheuser\Documents\jim\photos\products\VDX6740_Castor\VDX6740_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9" y="1264289"/>
            <a:ext cx="7703955" cy="6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009651" y="1419225"/>
            <a:ext cx="6181724" cy="468643"/>
          </a:xfrm>
          <a:prstGeom prst="rect">
            <a:avLst/>
          </a:prstGeom>
          <a:noFill/>
          <a:ln w="38100" algn="ctr">
            <a:solidFill>
              <a:srgbClr val="FF0066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44167" y="1862623"/>
            <a:ext cx="0" cy="185323"/>
          </a:xfrm>
          <a:prstGeom prst="straightConnector1">
            <a:avLst/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1028701" y="1468759"/>
            <a:ext cx="1028698" cy="367656"/>
          </a:xfrm>
          <a:prstGeom prst="rect">
            <a:avLst/>
          </a:prstGeom>
          <a:noFill/>
          <a:ln w="28575" algn="ctr">
            <a:solidFill>
              <a:srgbClr val="0070C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543050" y="1836415"/>
            <a:ext cx="0" cy="26009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3081340" y="1469718"/>
            <a:ext cx="1047748" cy="367656"/>
          </a:xfrm>
          <a:prstGeom prst="rect">
            <a:avLst/>
          </a:prstGeom>
          <a:noFill/>
          <a:ln w="28575" algn="ctr">
            <a:solidFill>
              <a:srgbClr val="0070C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5129215" y="1468759"/>
            <a:ext cx="2024060" cy="367656"/>
          </a:xfrm>
          <a:prstGeom prst="rect">
            <a:avLst/>
          </a:prstGeom>
          <a:noFill/>
          <a:ln w="28575" algn="ctr">
            <a:solidFill>
              <a:srgbClr val="0070C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 bwMode="auto">
          <a:xfrm>
            <a:off x="3076580" y="2047946"/>
            <a:ext cx="868480" cy="27084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8</a:t>
            </a:r>
            <a:r>
              <a:rPr lang="en-US" sz="800" dirty="0" smtClean="0"/>
              <a:t> Flex Ports</a:t>
            </a:r>
          </a:p>
          <a:p>
            <a:r>
              <a:rPr lang="en-US" sz="800" dirty="0" smtClean="0"/>
              <a:t>(FC/FCoE/Ethernet)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344130" y="1836415"/>
            <a:ext cx="0" cy="23615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 bwMode="auto">
          <a:xfrm>
            <a:off x="5809524" y="2060258"/>
            <a:ext cx="868480" cy="24622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16Flex Ports</a:t>
            </a:r>
          </a:p>
          <a:p>
            <a:r>
              <a:rPr lang="en-US" sz="800" dirty="0" smtClean="0"/>
              <a:t>(FC/FCoE/Ethernet)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154130" y="1780571"/>
            <a:ext cx="0" cy="291998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7210425" y="1440802"/>
            <a:ext cx="781050" cy="4054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7210426" y="1426802"/>
            <a:ext cx="745548" cy="435821"/>
          </a:xfrm>
          <a:prstGeom prst="rect">
            <a:avLst/>
          </a:prstGeom>
          <a:noFill/>
          <a:ln w="38100" algn="ctr">
            <a:solidFill>
              <a:srgbClr val="00B05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 bwMode="auto">
          <a:xfrm>
            <a:off x="7273530" y="2067813"/>
            <a:ext cx="759328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4X40GbE QSFP+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544542" y="1862623"/>
            <a:ext cx="0" cy="18532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/>
          <p:cNvSpPr/>
          <p:nvPr/>
        </p:nvSpPr>
        <p:spPr>
          <a:xfrm>
            <a:off x="8048624" y="1468758"/>
            <a:ext cx="171452" cy="377521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 bwMode="auto">
          <a:xfrm>
            <a:off x="8267700" y="1531539"/>
            <a:ext cx="695325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/>
              <a:t>1 RU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1188919" y="1181100"/>
            <a:ext cx="781050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Single ASIC 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2279816" y="1018008"/>
            <a:ext cx="847719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1.2 </a:t>
            </a:r>
            <a:r>
              <a:rPr lang="en-US" sz="1200" b="1" dirty="0" err="1" smtClean="0"/>
              <a:t>Tbps</a:t>
            </a:r>
            <a:r>
              <a:rPr lang="en-US" sz="1200" b="1" dirty="0" smtClean="0"/>
              <a:t> </a:t>
            </a:r>
          </a:p>
          <a:p>
            <a:r>
              <a:rPr lang="en-US" sz="1200" b="1" dirty="0" smtClean="0"/>
              <a:t>960 MPPS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3153368" y="1018008"/>
            <a:ext cx="21425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850ns  latency any Port to Port</a:t>
            </a:r>
          </a:p>
          <a:p>
            <a:r>
              <a:rPr lang="en-US" sz="1200" b="1" dirty="0" smtClean="0"/>
              <a:t>With 24 MB Deep Buffer</a:t>
            </a:r>
          </a:p>
        </p:txBody>
      </p:sp>
      <p:sp>
        <p:nvSpPr>
          <p:cNvPr id="63" name="TextBox 62"/>
          <p:cNvSpPr txBox="1"/>
          <p:nvPr/>
        </p:nvSpPr>
        <p:spPr bwMode="auto">
          <a:xfrm>
            <a:off x="5574256" y="1171956"/>
            <a:ext cx="1970286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/>
              <a:t>Up to 160GbE Brocade Trunk</a:t>
            </a:r>
          </a:p>
        </p:txBody>
      </p:sp>
    </p:spTree>
    <p:extLst>
      <p:ext uri="{BB962C8B-B14F-4D97-AF65-F5344CB8AC3E}">
        <p14:creationId xmlns:p14="http://schemas.microsoft.com/office/powerpoint/2010/main" val="933588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/>
      <p:bldP spid="5" grpId="0" animBg="1"/>
      <p:bldP spid="10" grpId="0" animBg="1"/>
      <p:bldP spid="45" grpId="0" animBg="1"/>
      <p:bldP spid="47" grpId="0" animBg="1"/>
      <p:bldP spid="48" grpId="0"/>
      <p:bldP spid="50" grpId="0"/>
      <p:bldP spid="54" grpId="0" animBg="1"/>
      <p:bldP spid="55" grpId="0"/>
      <p:bldP spid="57" grpId="0" animBg="1"/>
      <p:bldP spid="58" grpId="0"/>
      <p:bldP spid="60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022" y="596412"/>
            <a:ext cx="8208875" cy="472437"/>
          </a:xfrm>
        </p:spPr>
        <p:txBody>
          <a:bodyPr/>
          <a:lstStyle/>
          <a:p>
            <a:r>
              <a:rPr lang="en-US" dirty="0" smtClean="0"/>
              <a:t>VDX6740 Trunk Group</a:t>
            </a:r>
            <a:endParaRPr lang="en-US" dirty="0"/>
          </a:p>
        </p:txBody>
      </p:sp>
      <p:pic>
        <p:nvPicPr>
          <p:cNvPr id="6" name="Picture 3" descr="C:\Users\jheuser\Documents\jim\photos\products\VDX6740_Castor\VDX6740_fr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8" y="1611235"/>
            <a:ext cx="7703955" cy="10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 bwMode="auto">
          <a:xfrm>
            <a:off x="490277" y="1589166"/>
            <a:ext cx="1120748" cy="266131"/>
          </a:xfrm>
          <a:prstGeom prst="wedgeRectCallout">
            <a:avLst>
              <a:gd name="adj1" fmla="val 93712"/>
              <a:gd name="adj2" fmla="val 129167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1</a:t>
            </a:r>
            <a:endParaRPr lang="en-US" sz="900" dirty="0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1048447" y="2072807"/>
            <a:ext cx="1996970" cy="52643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3169744" y="1574680"/>
            <a:ext cx="1129716" cy="266131"/>
          </a:xfrm>
          <a:prstGeom prst="wedgeRectCallout">
            <a:avLst>
              <a:gd name="adj1" fmla="val 40985"/>
              <a:gd name="adj2" fmla="val 139423"/>
            </a:avLst>
          </a:prstGeom>
          <a:solidFill>
            <a:schemeClr val="tx2"/>
          </a:solidFill>
          <a:ln w="19050" algn="ctr">
            <a:solidFill>
              <a:srgbClr val="00B05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2</a:t>
            </a:r>
            <a:endParaRPr lang="en-US" sz="900" dirty="0"/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3084241" y="2061517"/>
            <a:ext cx="1967595" cy="526431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3803030" y="2943535"/>
            <a:ext cx="1248806" cy="266131"/>
          </a:xfrm>
          <a:prstGeom prst="wedgeRectCallout">
            <a:avLst>
              <a:gd name="adj1" fmla="val 109242"/>
              <a:gd name="adj2" fmla="val -186218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3</a:t>
            </a:r>
            <a:endParaRPr lang="en-US" sz="900" dirty="0"/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5110557" y="2065473"/>
            <a:ext cx="1077316" cy="526431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364290" y="2943535"/>
            <a:ext cx="1238274" cy="266131"/>
          </a:xfrm>
          <a:prstGeom prst="wedgeRectCallout">
            <a:avLst>
              <a:gd name="adj1" fmla="val 57747"/>
              <a:gd name="adj2" fmla="val -183654"/>
            </a:avLst>
          </a:prstGeom>
          <a:solidFill>
            <a:schemeClr val="tx2"/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4</a:t>
            </a:r>
            <a:endParaRPr lang="en-US" sz="900" dirty="0"/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6176075" y="2061266"/>
            <a:ext cx="991890" cy="5264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6264553" y="1585282"/>
            <a:ext cx="834853" cy="266131"/>
          </a:xfrm>
          <a:prstGeom prst="wedgeRectCallout">
            <a:avLst>
              <a:gd name="adj1" fmla="val 93712"/>
              <a:gd name="adj2" fmla="val 129167"/>
            </a:avLst>
          </a:prstGeom>
          <a:solidFill>
            <a:schemeClr val="tx2"/>
          </a:solidFill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3A</a:t>
            </a:r>
            <a:endParaRPr lang="en-US" sz="900" dirty="0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7225724" y="2041004"/>
            <a:ext cx="358098" cy="546944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6966763" y="2957890"/>
            <a:ext cx="834853" cy="266131"/>
          </a:xfrm>
          <a:prstGeom prst="wedgeRectCallout">
            <a:avLst>
              <a:gd name="adj1" fmla="val 41400"/>
              <a:gd name="adj2" fmla="val -178525"/>
            </a:avLst>
          </a:prstGeom>
          <a:solidFill>
            <a:schemeClr val="tx2"/>
          </a:solidFill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sz="900" dirty="0" smtClean="0"/>
              <a:t>Trunk Group 4A</a:t>
            </a:r>
            <a:endParaRPr lang="en-US" sz="900" dirty="0"/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622567" y="2032551"/>
            <a:ext cx="358098" cy="55539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059922" y="2119726"/>
            <a:ext cx="987009" cy="419695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3124740" y="2129241"/>
            <a:ext cx="987009" cy="419695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5165819" y="2145251"/>
            <a:ext cx="966793" cy="381541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6245117" y="2142086"/>
            <a:ext cx="878903" cy="381541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</p:txBody>
      </p:sp>
      <p:sp>
        <p:nvSpPr>
          <p:cNvPr id="23" name="TextBox 22"/>
          <p:cNvSpPr txBox="1"/>
          <p:nvPr/>
        </p:nvSpPr>
        <p:spPr bwMode="auto">
          <a:xfrm>
            <a:off x="490276" y="3563742"/>
            <a:ext cx="8653723" cy="132343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/>
              <a:t>Note: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The </a:t>
            </a:r>
            <a:r>
              <a:rPr lang="en-US" sz="1400" dirty="0"/>
              <a:t>ports marked in </a:t>
            </a:r>
            <a:r>
              <a:rPr lang="en-US" sz="1400" dirty="0" smtClean="0"/>
              <a:t>Yellow </a:t>
            </a:r>
            <a:r>
              <a:rPr lang="en-US" sz="1400" dirty="0"/>
              <a:t>are FC </a:t>
            </a:r>
            <a:r>
              <a:rPr lang="en-US" sz="1400" dirty="0" smtClean="0"/>
              <a:t>capable (Flex Ports), </a:t>
            </a:r>
            <a:r>
              <a:rPr lang="en-US" sz="1400" dirty="0"/>
              <a:t>but </a:t>
            </a:r>
            <a:r>
              <a:rPr lang="en-US" sz="1400" dirty="0" smtClean="0"/>
              <a:t>the FC </a:t>
            </a:r>
            <a:r>
              <a:rPr lang="en-US" sz="1400" dirty="0"/>
              <a:t>feature is not supported on </a:t>
            </a:r>
            <a:r>
              <a:rPr lang="en-US" sz="1400" dirty="0" smtClean="0"/>
              <a:t>VDX 6740 </a:t>
            </a:r>
            <a:r>
              <a:rPr lang="en-US" sz="1400" dirty="0"/>
              <a:t>in </a:t>
            </a:r>
            <a:r>
              <a:rPr lang="en-US" sz="1400" dirty="0" smtClean="0"/>
              <a:t>the Leo Release.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Ports in Trunk Group 3 and 3A cannot be trunked together in Leo Release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Ports in Trunk Group 4 and 4A cannot be trunked together in Leo Release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31204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Brocade VDX 6740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24" y="3197005"/>
            <a:ext cx="8210856" cy="1328569"/>
          </a:xfrm>
        </p:spPr>
        <p:txBody>
          <a:bodyPr/>
          <a:lstStyle/>
          <a:p>
            <a:r>
              <a:rPr lang="en-US" dirty="0"/>
              <a:t>Dual </a:t>
            </a:r>
            <a:r>
              <a:rPr lang="en-US" dirty="0">
                <a:cs typeface="Courier New" pitchFamily="49" charset="0"/>
              </a:rPr>
              <a:t>hot-swappable, load-sharing power </a:t>
            </a:r>
            <a:r>
              <a:rPr lang="en-US" dirty="0" smtClean="0">
                <a:cs typeface="Courier New" pitchFamily="49" charset="0"/>
              </a:rPr>
              <a:t>supplies</a:t>
            </a:r>
          </a:p>
          <a:p>
            <a:r>
              <a:rPr lang="en-US" dirty="0">
                <a:cs typeface="Courier New" pitchFamily="49" charset="0"/>
              </a:rPr>
              <a:t>System cooling fans integrated into the power </a:t>
            </a:r>
            <a:r>
              <a:rPr lang="en-US" dirty="0" smtClean="0">
                <a:cs typeface="Courier New" pitchFamily="49" charset="0"/>
              </a:rPr>
              <a:t>supplies</a:t>
            </a:r>
          </a:p>
          <a:p>
            <a:r>
              <a:rPr lang="en-US" dirty="0">
                <a:cs typeface="Courier New" pitchFamily="49" charset="0"/>
              </a:rPr>
              <a:t>Two types of FRUs supported – Exhaust and </a:t>
            </a:r>
            <a:r>
              <a:rPr lang="en-US" dirty="0" smtClean="0">
                <a:cs typeface="Courier New" pitchFamily="49" charset="0"/>
              </a:rPr>
              <a:t>Intake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240281" y="834879"/>
            <a:ext cx="8206105" cy="384721"/>
          </a:xfrm>
        </p:spPr>
        <p:txBody>
          <a:bodyPr/>
          <a:lstStyle/>
          <a:p>
            <a:r>
              <a:rPr lang="en-US" dirty="0" smtClean="0"/>
              <a:t>Rear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CONFIDENTIAL—For Internal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 descr="C:\Users\jheuser\Documents\jim\photos\products\VDX6740_Castor\VDX6740_b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10" y="1793080"/>
            <a:ext cx="7061677" cy="11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2072367" y="1298085"/>
            <a:ext cx="2112962" cy="327025"/>
            <a:chOff x="1713168" y="1345324"/>
            <a:chExt cx="2112592" cy="326937"/>
          </a:xfrm>
        </p:grpSpPr>
        <p:sp>
          <p:nvSpPr>
            <p:cNvPr id="10" name="AutoShape 40"/>
            <p:cNvSpPr>
              <a:spLocks noChangeArrowheads="1"/>
            </p:cNvSpPr>
            <p:nvPr/>
          </p:nvSpPr>
          <p:spPr bwMode="auto">
            <a:xfrm>
              <a:off x="1713168" y="1345324"/>
              <a:ext cx="2016691" cy="326937"/>
            </a:xfrm>
            <a:prstGeom prst="roundRect">
              <a:avLst>
                <a:gd name="adj" fmla="val 25759"/>
              </a:avLst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1768720" y="1372304"/>
              <a:ext cx="2057040" cy="2761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FF0000">
                  <a:gamma/>
                  <a:shade val="60000"/>
                  <a:invGamma/>
                  <a:alpha val="50000"/>
                </a:srgbClr>
              </a:prst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 kern="0" dirty="0">
                  <a:solidFill>
                    <a:srgbClr val="0000FF"/>
                  </a:solidFill>
                  <a:latin typeface="Arial" charset="0"/>
                </a:rPr>
                <a:t>Integrated Cooling Fans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1456734" y="2188254"/>
            <a:ext cx="1362140" cy="63062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4" name="Group 34"/>
          <p:cNvGrpSpPr>
            <a:grpSpLocks/>
          </p:cNvGrpSpPr>
          <p:nvPr/>
        </p:nvGrpSpPr>
        <p:grpSpPr bwMode="auto">
          <a:xfrm>
            <a:off x="4932524" y="1296658"/>
            <a:ext cx="3520914" cy="405536"/>
            <a:chOff x="1701619" y="1345324"/>
            <a:chExt cx="2432583" cy="377749"/>
          </a:xfrm>
        </p:grpSpPr>
        <p:sp>
          <p:nvSpPr>
            <p:cNvPr id="15" name="AutoShape 40"/>
            <p:cNvSpPr>
              <a:spLocks noChangeArrowheads="1"/>
            </p:cNvSpPr>
            <p:nvPr/>
          </p:nvSpPr>
          <p:spPr bwMode="auto">
            <a:xfrm>
              <a:off x="1713168" y="1345324"/>
              <a:ext cx="2016691" cy="326937"/>
            </a:xfrm>
            <a:prstGeom prst="roundRect">
              <a:avLst>
                <a:gd name="adj" fmla="val 25759"/>
              </a:avLst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 Box 35"/>
            <p:cNvSpPr txBox="1">
              <a:spLocks noChangeArrowheads="1"/>
            </p:cNvSpPr>
            <p:nvPr/>
          </p:nvSpPr>
          <p:spPr bwMode="auto">
            <a:xfrm>
              <a:off x="1701619" y="1372304"/>
              <a:ext cx="2432583" cy="3507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FF0000">
                  <a:gamma/>
                  <a:shade val="60000"/>
                  <a:invGamma/>
                  <a:alpha val="50000"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 kern="0" dirty="0" smtClean="0">
                  <a:solidFill>
                    <a:srgbClr val="FF0000"/>
                  </a:solidFill>
                  <a:latin typeface="Arial" charset="0"/>
                </a:rPr>
                <a:t>Redundant Power Supplies (FRUs)</a:t>
              </a:r>
              <a:endParaRPr lang="en-US" sz="1200" b="1" kern="0" dirty="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393672" y="2144110"/>
            <a:ext cx="3083735" cy="688427"/>
          </a:xfrm>
          <a:prstGeom prst="rect">
            <a:avLst/>
          </a:prstGeom>
          <a:noFill/>
          <a:ln w="381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730707" y="2145161"/>
            <a:ext cx="3083735" cy="688427"/>
          </a:xfrm>
          <a:prstGeom prst="rect">
            <a:avLst/>
          </a:prstGeom>
          <a:noFill/>
          <a:ln w="381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783724" y="2232397"/>
            <a:ext cx="624315" cy="58647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09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221442" y="441456"/>
            <a:ext cx="8525148" cy="472437"/>
          </a:xfrm>
        </p:spPr>
        <p:txBody>
          <a:bodyPr/>
          <a:lstStyle/>
          <a:p>
            <a:r>
              <a:rPr lang="en-US" dirty="0" smtClean="0"/>
              <a:t>Brocade VDX 6740 – Hardware Architecture</a:t>
            </a:r>
            <a:endParaRPr lang="en-US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VDX 6740 Block Diagram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71506" y="1679506"/>
            <a:ext cx="7639050" cy="305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666751" y="1472173"/>
            <a:ext cx="1133725" cy="257711"/>
            <a:chOff x="1028701" y="1877171"/>
            <a:chExt cx="914480" cy="380254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53798" t="35715" r="26962" b="39285"/>
            <a:stretch>
              <a:fillRect/>
            </a:stretch>
          </p:blipFill>
          <p:spPr bwMode="auto">
            <a:xfrm>
              <a:off x="1390651" y="1948236"/>
              <a:ext cx="287262" cy="238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63669" t="61673" r="26352" b="31931"/>
            <a:stretch>
              <a:fillRect/>
            </a:stretch>
          </p:blipFill>
          <p:spPr bwMode="auto">
            <a:xfrm rot="16200000">
              <a:off x="1661662" y="1975906"/>
              <a:ext cx="380254" cy="1827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53798" t="35715" r="26962" b="39285"/>
            <a:stretch>
              <a:fillRect/>
            </a:stretch>
          </p:blipFill>
          <p:spPr bwMode="auto">
            <a:xfrm>
              <a:off x="1028701" y="1948236"/>
              <a:ext cx="287262" cy="238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806029" y="1378744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Mgmt</a:t>
            </a:r>
          </a:p>
        </p:txBody>
      </p:sp>
      <p:pic>
        <p:nvPicPr>
          <p:cNvPr id="52" name="Picture 51"/>
          <p:cNvPicPr/>
          <p:nvPr/>
        </p:nvPicPr>
        <p:blipFill>
          <a:blip r:embed="rId4" cstate="print"/>
          <a:srcRect l="14897" r="8261" b="90622"/>
          <a:stretch>
            <a:fillRect/>
          </a:stretch>
        </p:blipFill>
        <p:spPr bwMode="auto">
          <a:xfrm>
            <a:off x="2209801" y="1164811"/>
            <a:ext cx="4962525" cy="349664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 bwMode="auto">
          <a:xfrm>
            <a:off x="962025" y="3107532"/>
            <a:ext cx="1143000" cy="7786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CPU</a:t>
            </a:r>
          </a:p>
        </p:txBody>
      </p:sp>
      <p:cxnSp>
        <p:nvCxnSpPr>
          <p:cNvPr id="57" name="Elbow Connector 56"/>
          <p:cNvCxnSpPr/>
          <p:nvPr/>
        </p:nvCxnSpPr>
        <p:spPr>
          <a:xfrm rot="16200000" flipH="1">
            <a:off x="415807" y="2179814"/>
            <a:ext cx="1425810" cy="429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4" idx="3"/>
            <a:endCxn id="53" idx="1"/>
          </p:cNvCxnSpPr>
          <p:nvPr/>
        </p:nvCxnSpPr>
        <p:spPr>
          <a:xfrm flipV="1">
            <a:off x="2105025" y="2796778"/>
            <a:ext cx="990600" cy="70008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16200000" flipV="1">
            <a:off x="3502821" y="1700212"/>
            <a:ext cx="757238" cy="37147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5400000" flipH="1" flipV="1">
            <a:off x="4207671" y="1683549"/>
            <a:ext cx="785815" cy="41909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882629" y="1889521"/>
            <a:ext cx="75009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6200000" flipV="1">
            <a:off x="2738440" y="1400177"/>
            <a:ext cx="800099" cy="100012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6200000" flipV="1">
            <a:off x="2475311" y="1422798"/>
            <a:ext cx="764381" cy="933448"/>
          </a:xfrm>
          <a:prstGeom prst="bentConnector3">
            <a:avLst>
              <a:gd name="adj1" fmla="val 43458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/>
          <p:nvPr/>
        </p:nvCxnSpPr>
        <p:spPr>
          <a:xfrm rot="5400000" flipH="1" flipV="1">
            <a:off x="5012532" y="1402557"/>
            <a:ext cx="757236" cy="95250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/>
          <p:nvPr/>
        </p:nvCxnSpPr>
        <p:spPr>
          <a:xfrm rot="5400000" flipH="1" flipV="1">
            <a:off x="5217320" y="1416845"/>
            <a:ext cx="785811" cy="952500"/>
          </a:xfrm>
          <a:prstGeom prst="bentConnector3">
            <a:avLst>
              <a:gd name="adj1" fmla="val 47273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 bwMode="auto">
          <a:xfrm>
            <a:off x="2219325" y="1585913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4765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5052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11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6101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13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 bwMode="auto">
          <a:xfrm>
            <a:off x="405765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56388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47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6174300" y="159305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48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rot="10800000">
            <a:off x="6010278" y="1800226"/>
            <a:ext cx="161922" cy="714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 bwMode="auto">
          <a:xfrm>
            <a:off x="6238875" y="1735932"/>
            <a:ext cx="942975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</a:rPr>
              <a:t>1x10GbE</a:t>
            </a:r>
          </a:p>
        </p:txBody>
      </p:sp>
      <p:sp>
        <p:nvSpPr>
          <p:cNvPr id="134" name="Oval 133"/>
          <p:cNvSpPr/>
          <p:nvPr/>
        </p:nvSpPr>
        <p:spPr bwMode="auto">
          <a:xfrm>
            <a:off x="2228850" y="3028951"/>
            <a:ext cx="285750" cy="221456"/>
          </a:xfrm>
          <a:prstGeom prst="ellipse">
            <a:avLst/>
          </a:prstGeom>
          <a:solidFill>
            <a:srgbClr val="9933FF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2" name="Oval 141"/>
          <p:cNvSpPr/>
          <p:nvPr/>
        </p:nvSpPr>
        <p:spPr bwMode="auto">
          <a:xfrm>
            <a:off x="5534025" y="3378174"/>
            <a:ext cx="285750" cy="243602"/>
          </a:xfrm>
          <a:prstGeom prst="ellipse">
            <a:avLst/>
          </a:prstGeom>
          <a:solidFill>
            <a:srgbClr val="9933FF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3" name="Oval 142"/>
          <p:cNvSpPr/>
          <p:nvPr/>
        </p:nvSpPr>
        <p:spPr bwMode="auto">
          <a:xfrm>
            <a:off x="5534025" y="3735362"/>
            <a:ext cx="285750" cy="243602"/>
          </a:xfrm>
          <a:prstGeom prst="ellipse">
            <a:avLst/>
          </a:prstGeom>
          <a:solidFill>
            <a:srgbClr val="009900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5" name="TextBox 144"/>
          <p:cNvSpPr txBox="1"/>
          <p:nvPr/>
        </p:nvSpPr>
        <p:spPr bwMode="auto">
          <a:xfrm>
            <a:off x="6000751" y="3376936"/>
            <a:ext cx="2124075" cy="27084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</a:rPr>
              <a:t>Control Plane Traffic</a:t>
            </a:r>
          </a:p>
        </p:txBody>
      </p:sp>
      <p:sp>
        <p:nvSpPr>
          <p:cNvPr id="146" name="TextBox 145"/>
          <p:cNvSpPr txBox="1"/>
          <p:nvPr/>
        </p:nvSpPr>
        <p:spPr bwMode="auto">
          <a:xfrm>
            <a:off x="5991226" y="3702358"/>
            <a:ext cx="2474739" cy="81253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err="1" smtClean="0">
                <a:solidFill>
                  <a:prstClr val="white"/>
                </a:solidFill>
              </a:rPr>
              <a:t>FCoE</a:t>
            </a:r>
            <a:r>
              <a:rPr lang="en-US" sz="1600" b="1" dirty="0" smtClean="0">
                <a:solidFill>
                  <a:prstClr val="white"/>
                </a:solidFill>
              </a:rPr>
              <a:t>/Ethernet /FC **</a:t>
            </a:r>
          </a:p>
          <a:p>
            <a:r>
              <a:rPr lang="en-US" sz="1600" b="1" dirty="0" smtClean="0">
                <a:solidFill>
                  <a:prstClr val="white"/>
                </a:solidFill>
              </a:rPr>
              <a:t>Data Switching </a:t>
            </a:r>
          </a:p>
          <a:p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1381125" y="4221956"/>
            <a:ext cx="3352800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Franklin Gothic Demi"/>
              </a:rPr>
              <a:t>VDX </a:t>
            </a:r>
            <a:r>
              <a:rPr lang="en-US" sz="2400" b="1" dirty="0" smtClean="0">
                <a:solidFill>
                  <a:prstClr val="white"/>
                </a:solidFill>
                <a:latin typeface="Franklin Gothic Demi"/>
              </a:rPr>
              <a:t>6740 </a:t>
            </a:r>
            <a:r>
              <a:rPr lang="en-US" sz="2400" b="1" dirty="0">
                <a:solidFill>
                  <a:prstClr val="white"/>
                </a:solidFill>
                <a:latin typeface="Franklin Gothic Demi"/>
              </a:rPr>
              <a:t>Layout</a:t>
            </a:r>
          </a:p>
        </p:txBody>
      </p:sp>
      <p:sp>
        <p:nvSpPr>
          <p:cNvPr id="70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65881" y="4973341"/>
            <a:ext cx="4027582" cy="116426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2013 Brocade Communications Systems, Inc. CONFIDENTIAL—For Internal Use Only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37891" y="4979472"/>
            <a:ext cx="246061" cy="116425"/>
          </a:xfrm>
        </p:spPr>
        <p:txBody>
          <a:bodyPr/>
          <a:lstStyle/>
          <a:p>
            <a:fld id="{7BCC8D0D-EAEC-449D-9161-023DFF90F2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6" name="Date Placeholder 6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573414" y="1214531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6772637" y="1204239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173966" y="1205439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 bwMode="auto">
          <a:xfrm>
            <a:off x="7027384" y="1101332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QSFP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6755825" y="1585912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9314">
            <a:off x="7949607" y="1205440"/>
            <a:ext cx="322465" cy="42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 bwMode="auto">
          <a:xfrm>
            <a:off x="7116291" y="1583218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2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7523527" y="1591873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3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7887138" y="1590567"/>
            <a:ext cx="209550" cy="1231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 smtClean="0">
                <a:solidFill>
                  <a:prstClr val="black"/>
                </a:solidFill>
              </a:rPr>
              <a:t>4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86" name="Elbow Connector 85"/>
          <p:cNvCxnSpPr/>
          <p:nvPr/>
        </p:nvCxnSpPr>
        <p:spPr>
          <a:xfrm rot="16200000" flipH="1">
            <a:off x="805707" y="2199114"/>
            <a:ext cx="1425810" cy="334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1207482" y="2259976"/>
            <a:ext cx="1425810" cy="33462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 bwMode="auto">
          <a:xfrm>
            <a:off x="344178" y="1371549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Console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1218825" y="1349063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USB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1201738" y="1671637"/>
            <a:ext cx="372131" cy="1907382"/>
          </a:xfrm>
          <a:custGeom>
            <a:avLst/>
            <a:gdLst>
              <a:gd name="connsiteX0" fmla="*/ 979487 w 1839912"/>
              <a:gd name="connsiteY0" fmla="*/ 0 h 2405062"/>
              <a:gd name="connsiteX1" fmla="*/ 989012 w 1839912"/>
              <a:gd name="connsiteY1" fmla="*/ 447675 h 2405062"/>
              <a:gd name="connsiteX2" fmla="*/ 1674812 w 1839912"/>
              <a:gd name="connsiteY2" fmla="*/ 542925 h 2405062"/>
              <a:gd name="connsiteX3" fmla="*/ 1598612 w 1839912"/>
              <a:gd name="connsiteY3" fmla="*/ 1714500 h 2405062"/>
              <a:gd name="connsiteX4" fmla="*/ 227012 w 1839912"/>
              <a:gd name="connsiteY4" fmla="*/ 2305050 h 2405062"/>
              <a:gd name="connsiteX5" fmla="*/ 236537 w 1839912"/>
              <a:gd name="connsiteY5" fmla="*/ 2314575 h 2405062"/>
              <a:gd name="connsiteX0" fmla="*/ 863600 w 1724025"/>
              <a:gd name="connsiteY0" fmla="*/ 0 h 3521868"/>
              <a:gd name="connsiteX1" fmla="*/ 873125 w 1724025"/>
              <a:gd name="connsiteY1" fmla="*/ 447675 h 3521868"/>
              <a:gd name="connsiteX2" fmla="*/ 1558925 w 1724025"/>
              <a:gd name="connsiteY2" fmla="*/ 542925 h 3521868"/>
              <a:gd name="connsiteX3" fmla="*/ 1482725 w 1724025"/>
              <a:gd name="connsiteY3" fmla="*/ 1714500 h 3521868"/>
              <a:gd name="connsiteX4" fmla="*/ 111125 w 1724025"/>
              <a:gd name="connsiteY4" fmla="*/ 2305050 h 3521868"/>
              <a:gd name="connsiteX5" fmla="*/ 815975 w 1724025"/>
              <a:gd name="connsiteY5" fmla="*/ 3476625 h 3521868"/>
              <a:gd name="connsiteX0" fmla="*/ 106362 w 903287"/>
              <a:gd name="connsiteY0" fmla="*/ 0 h 3476625"/>
              <a:gd name="connsiteX1" fmla="*/ 115887 w 903287"/>
              <a:gd name="connsiteY1" fmla="*/ 447675 h 3476625"/>
              <a:gd name="connsiteX2" fmla="*/ 801687 w 903287"/>
              <a:gd name="connsiteY2" fmla="*/ 542925 h 3476625"/>
              <a:gd name="connsiteX3" fmla="*/ 725487 w 903287"/>
              <a:gd name="connsiteY3" fmla="*/ 1714500 h 3476625"/>
              <a:gd name="connsiteX4" fmla="*/ 58737 w 903287"/>
              <a:gd name="connsiteY4" fmla="*/ 3476625 h 3476625"/>
              <a:gd name="connsiteX0" fmla="*/ 819150 w 1690688"/>
              <a:gd name="connsiteY0" fmla="*/ 0 h 2486025"/>
              <a:gd name="connsiteX1" fmla="*/ 828675 w 1690688"/>
              <a:gd name="connsiteY1" fmla="*/ 447675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690688"/>
              <a:gd name="connsiteY0" fmla="*/ 0 h 2486025"/>
              <a:gd name="connsiteX1" fmla="*/ 819150 w 1690688"/>
              <a:gd name="connsiteY1" fmla="*/ 590550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700212"/>
              <a:gd name="connsiteY0" fmla="*/ 0 h 2486025"/>
              <a:gd name="connsiteX1" fmla="*/ 819150 w 1700212"/>
              <a:gd name="connsiteY1" fmla="*/ 590550 h 2486025"/>
              <a:gd name="connsiteX2" fmla="*/ 1571625 w 1700212"/>
              <a:gd name="connsiteY2" fmla="*/ 714375 h 2486025"/>
              <a:gd name="connsiteX3" fmla="*/ 1438275 w 1700212"/>
              <a:gd name="connsiteY3" fmla="*/ 1714500 h 2486025"/>
              <a:gd name="connsiteX4" fmla="*/ 0 w 1700212"/>
              <a:gd name="connsiteY4" fmla="*/ 2486025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12" h="2486025">
                <a:moveTo>
                  <a:pt x="819150" y="0"/>
                </a:moveTo>
                <a:cubicBezTo>
                  <a:pt x="765969" y="178594"/>
                  <a:pt x="693738" y="471488"/>
                  <a:pt x="819150" y="590550"/>
                </a:cubicBezTo>
                <a:cubicBezTo>
                  <a:pt x="944562" y="709612"/>
                  <a:pt x="1468437" y="527050"/>
                  <a:pt x="1571625" y="714375"/>
                </a:cubicBezTo>
                <a:cubicBezTo>
                  <a:pt x="1674813" y="901700"/>
                  <a:pt x="1700212" y="1419225"/>
                  <a:pt x="1438275" y="1714500"/>
                </a:cubicBezTo>
                <a:cubicBezTo>
                  <a:pt x="1176338" y="2009775"/>
                  <a:pt x="138906" y="2118916"/>
                  <a:pt x="0" y="2486025"/>
                </a:cubicBezTo>
              </a:path>
            </a:pathLst>
          </a:custGeom>
          <a:ln w="25400">
            <a:solidFill>
              <a:schemeClr val="bg2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975025" y="4221956"/>
            <a:ext cx="2187018" cy="49244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</a:rPr>
              <a:t>Management Plane - OOB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1400175" y="2641570"/>
            <a:ext cx="285750" cy="221456"/>
          </a:xfrm>
          <a:prstGeom prst="ellipse">
            <a:avLst/>
          </a:prstGeom>
          <a:solidFill>
            <a:schemeClr val="bg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556292" y="4207153"/>
            <a:ext cx="285750" cy="243602"/>
          </a:xfrm>
          <a:prstGeom prst="ellipse">
            <a:avLst/>
          </a:prstGeom>
          <a:solidFill>
            <a:schemeClr val="bg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4" name="Elbow Connector 63"/>
          <p:cNvCxnSpPr/>
          <p:nvPr/>
        </p:nvCxnSpPr>
        <p:spPr>
          <a:xfrm rot="5400000" flipH="1" flipV="1">
            <a:off x="5342656" y="1345393"/>
            <a:ext cx="1750218" cy="2240884"/>
          </a:xfrm>
          <a:prstGeom prst="bentConnector3">
            <a:avLst>
              <a:gd name="adj1" fmla="val 2966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 flipH="1" flipV="1">
            <a:off x="5195052" y="1420795"/>
            <a:ext cx="1580690" cy="1987500"/>
          </a:xfrm>
          <a:prstGeom prst="bentConnector3">
            <a:avLst>
              <a:gd name="adj1" fmla="val 3117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 bwMode="auto">
          <a:xfrm>
            <a:off x="6251137" y="2431848"/>
            <a:ext cx="942975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</a:rPr>
              <a:t>1</a:t>
            </a:r>
            <a:r>
              <a:rPr lang="en-US" sz="1100" b="1" dirty="0" smtClean="0">
                <a:solidFill>
                  <a:prstClr val="black"/>
                </a:solidFill>
              </a:rPr>
              <a:t>x40GbE</a:t>
            </a:r>
            <a:endParaRPr lang="en-US" sz="1100" b="1" dirty="0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10800000">
            <a:off x="6882671" y="2489491"/>
            <a:ext cx="161922" cy="714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741554" y="1615316"/>
            <a:ext cx="0" cy="13143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090259" y="1597503"/>
            <a:ext cx="0" cy="142854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60682" y="2920749"/>
            <a:ext cx="24676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206610" y="3022110"/>
            <a:ext cx="28863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095626" y="2271713"/>
            <a:ext cx="2190749" cy="105013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ASIC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3716337" y="1543050"/>
            <a:ext cx="944563" cy="1098520"/>
          </a:xfrm>
          <a:custGeom>
            <a:avLst/>
            <a:gdLst>
              <a:gd name="connsiteX0" fmla="*/ 111125 w 958850"/>
              <a:gd name="connsiteY0" fmla="*/ 0 h 1377950"/>
              <a:gd name="connsiteX1" fmla="*/ 111125 w 958850"/>
              <a:gd name="connsiteY1" fmla="*/ 1152525 h 1377950"/>
              <a:gd name="connsiteX2" fmla="*/ 777875 w 958850"/>
              <a:gd name="connsiteY2" fmla="*/ 1190625 h 1377950"/>
              <a:gd name="connsiteX3" fmla="*/ 958850 w 958850"/>
              <a:gd name="connsiteY3" fmla="*/ 28575 h 1377950"/>
              <a:gd name="connsiteX4" fmla="*/ 958850 w 958850"/>
              <a:gd name="connsiteY4" fmla="*/ 28575 h 1377950"/>
              <a:gd name="connsiteX0" fmla="*/ 127000 w 1030287"/>
              <a:gd name="connsiteY0" fmla="*/ 0 h 1331912"/>
              <a:gd name="connsiteX1" fmla="*/ 127000 w 1030287"/>
              <a:gd name="connsiteY1" fmla="*/ 1152525 h 1331912"/>
              <a:gd name="connsiteX2" fmla="*/ 889000 w 1030287"/>
              <a:gd name="connsiteY2" fmla="*/ 1076325 h 1331912"/>
              <a:gd name="connsiteX3" fmla="*/ 974725 w 1030287"/>
              <a:gd name="connsiteY3" fmla="*/ 28575 h 1331912"/>
              <a:gd name="connsiteX4" fmla="*/ 974725 w 1030287"/>
              <a:gd name="connsiteY4" fmla="*/ 28575 h 1331912"/>
              <a:gd name="connsiteX0" fmla="*/ 55563 w 944563"/>
              <a:gd name="connsiteY0" fmla="*/ 0 h 1303337"/>
              <a:gd name="connsiteX1" fmla="*/ 141288 w 944563"/>
              <a:gd name="connsiteY1" fmla="*/ 1123950 h 1303337"/>
              <a:gd name="connsiteX2" fmla="*/ 817563 w 944563"/>
              <a:gd name="connsiteY2" fmla="*/ 1076325 h 1303337"/>
              <a:gd name="connsiteX3" fmla="*/ 903288 w 944563"/>
              <a:gd name="connsiteY3" fmla="*/ 28575 h 1303337"/>
              <a:gd name="connsiteX4" fmla="*/ 903288 w 944563"/>
              <a:gd name="connsiteY4" fmla="*/ 28575 h 130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563" h="1303337">
                <a:moveTo>
                  <a:pt x="55563" y="0"/>
                </a:moveTo>
                <a:cubicBezTo>
                  <a:pt x="0" y="477044"/>
                  <a:pt x="14288" y="944563"/>
                  <a:pt x="141288" y="1123950"/>
                </a:cubicBezTo>
                <a:cubicBezTo>
                  <a:pt x="268288" y="1303337"/>
                  <a:pt x="690563" y="1258887"/>
                  <a:pt x="817563" y="1076325"/>
                </a:cubicBezTo>
                <a:cubicBezTo>
                  <a:pt x="944563" y="893763"/>
                  <a:pt x="889001" y="203200"/>
                  <a:pt x="903288" y="28575"/>
                </a:cubicBezTo>
                <a:lnTo>
                  <a:pt x="903288" y="28575"/>
                </a:lnTo>
              </a:path>
            </a:pathLst>
          </a:custGeom>
          <a:ln w="25400">
            <a:solidFill>
              <a:srgbClr val="00990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1933576" y="1557337"/>
            <a:ext cx="1700212" cy="1864519"/>
          </a:xfrm>
          <a:custGeom>
            <a:avLst/>
            <a:gdLst>
              <a:gd name="connsiteX0" fmla="*/ 979487 w 1839912"/>
              <a:gd name="connsiteY0" fmla="*/ 0 h 2405062"/>
              <a:gd name="connsiteX1" fmla="*/ 989012 w 1839912"/>
              <a:gd name="connsiteY1" fmla="*/ 447675 h 2405062"/>
              <a:gd name="connsiteX2" fmla="*/ 1674812 w 1839912"/>
              <a:gd name="connsiteY2" fmla="*/ 542925 h 2405062"/>
              <a:gd name="connsiteX3" fmla="*/ 1598612 w 1839912"/>
              <a:gd name="connsiteY3" fmla="*/ 1714500 h 2405062"/>
              <a:gd name="connsiteX4" fmla="*/ 227012 w 1839912"/>
              <a:gd name="connsiteY4" fmla="*/ 2305050 h 2405062"/>
              <a:gd name="connsiteX5" fmla="*/ 236537 w 1839912"/>
              <a:gd name="connsiteY5" fmla="*/ 2314575 h 2405062"/>
              <a:gd name="connsiteX0" fmla="*/ 863600 w 1724025"/>
              <a:gd name="connsiteY0" fmla="*/ 0 h 3521868"/>
              <a:gd name="connsiteX1" fmla="*/ 873125 w 1724025"/>
              <a:gd name="connsiteY1" fmla="*/ 447675 h 3521868"/>
              <a:gd name="connsiteX2" fmla="*/ 1558925 w 1724025"/>
              <a:gd name="connsiteY2" fmla="*/ 542925 h 3521868"/>
              <a:gd name="connsiteX3" fmla="*/ 1482725 w 1724025"/>
              <a:gd name="connsiteY3" fmla="*/ 1714500 h 3521868"/>
              <a:gd name="connsiteX4" fmla="*/ 111125 w 1724025"/>
              <a:gd name="connsiteY4" fmla="*/ 2305050 h 3521868"/>
              <a:gd name="connsiteX5" fmla="*/ 815975 w 1724025"/>
              <a:gd name="connsiteY5" fmla="*/ 3476625 h 3521868"/>
              <a:gd name="connsiteX0" fmla="*/ 106362 w 903287"/>
              <a:gd name="connsiteY0" fmla="*/ 0 h 3476625"/>
              <a:gd name="connsiteX1" fmla="*/ 115887 w 903287"/>
              <a:gd name="connsiteY1" fmla="*/ 447675 h 3476625"/>
              <a:gd name="connsiteX2" fmla="*/ 801687 w 903287"/>
              <a:gd name="connsiteY2" fmla="*/ 542925 h 3476625"/>
              <a:gd name="connsiteX3" fmla="*/ 725487 w 903287"/>
              <a:gd name="connsiteY3" fmla="*/ 1714500 h 3476625"/>
              <a:gd name="connsiteX4" fmla="*/ 58737 w 903287"/>
              <a:gd name="connsiteY4" fmla="*/ 3476625 h 3476625"/>
              <a:gd name="connsiteX0" fmla="*/ 819150 w 1690688"/>
              <a:gd name="connsiteY0" fmla="*/ 0 h 2486025"/>
              <a:gd name="connsiteX1" fmla="*/ 828675 w 1690688"/>
              <a:gd name="connsiteY1" fmla="*/ 447675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690688"/>
              <a:gd name="connsiteY0" fmla="*/ 0 h 2486025"/>
              <a:gd name="connsiteX1" fmla="*/ 819150 w 1690688"/>
              <a:gd name="connsiteY1" fmla="*/ 590550 h 2486025"/>
              <a:gd name="connsiteX2" fmla="*/ 1514475 w 1690688"/>
              <a:gd name="connsiteY2" fmla="*/ 542925 h 2486025"/>
              <a:gd name="connsiteX3" fmla="*/ 1438275 w 1690688"/>
              <a:gd name="connsiteY3" fmla="*/ 1714500 h 2486025"/>
              <a:gd name="connsiteX4" fmla="*/ 0 w 1690688"/>
              <a:gd name="connsiteY4" fmla="*/ 2486025 h 2486025"/>
              <a:gd name="connsiteX0" fmla="*/ 819150 w 1700212"/>
              <a:gd name="connsiteY0" fmla="*/ 0 h 2486025"/>
              <a:gd name="connsiteX1" fmla="*/ 819150 w 1700212"/>
              <a:gd name="connsiteY1" fmla="*/ 590550 h 2486025"/>
              <a:gd name="connsiteX2" fmla="*/ 1571625 w 1700212"/>
              <a:gd name="connsiteY2" fmla="*/ 714375 h 2486025"/>
              <a:gd name="connsiteX3" fmla="*/ 1438275 w 1700212"/>
              <a:gd name="connsiteY3" fmla="*/ 1714500 h 2486025"/>
              <a:gd name="connsiteX4" fmla="*/ 0 w 1700212"/>
              <a:gd name="connsiteY4" fmla="*/ 2486025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12" h="2486025">
                <a:moveTo>
                  <a:pt x="819150" y="0"/>
                </a:moveTo>
                <a:cubicBezTo>
                  <a:pt x="765969" y="178594"/>
                  <a:pt x="693738" y="471488"/>
                  <a:pt x="819150" y="590550"/>
                </a:cubicBezTo>
                <a:cubicBezTo>
                  <a:pt x="944562" y="709612"/>
                  <a:pt x="1468437" y="527050"/>
                  <a:pt x="1571625" y="714375"/>
                </a:cubicBezTo>
                <a:cubicBezTo>
                  <a:pt x="1674813" y="901700"/>
                  <a:pt x="1700212" y="1419225"/>
                  <a:pt x="1438275" y="1714500"/>
                </a:cubicBezTo>
                <a:cubicBezTo>
                  <a:pt x="1176338" y="2009775"/>
                  <a:pt x="138906" y="2118916"/>
                  <a:pt x="0" y="2486025"/>
                </a:cubicBezTo>
              </a:path>
            </a:pathLst>
          </a:custGeom>
          <a:ln w="25400">
            <a:solidFill>
              <a:srgbClr val="9933FF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4019550" y="2321119"/>
            <a:ext cx="285750" cy="221456"/>
          </a:xfrm>
          <a:prstGeom prst="ellipse">
            <a:avLst/>
          </a:prstGeom>
          <a:solidFill>
            <a:srgbClr val="009900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6383850" y="1101332"/>
            <a:ext cx="47675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/>
              <a:t>     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239031" y="1108451"/>
            <a:ext cx="664906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     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61" y="1141208"/>
            <a:ext cx="419100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4"/>
          <p:cNvSpPr txBox="1"/>
          <p:nvPr/>
        </p:nvSpPr>
        <p:spPr bwMode="auto">
          <a:xfrm>
            <a:off x="4934290" y="1168362"/>
            <a:ext cx="971550" cy="1692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SFP+</a:t>
            </a:r>
            <a:endParaRPr lang="en-US" sz="11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5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Presentation Template_16x9_6-3-11">
  <a:themeElements>
    <a:clrScheme name="Brocade_2010 palette">
      <a:dk1>
        <a:sysClr val="windowText" lastClr="000000"/>
      </a:dk1>
      <a:lt1>
        <a:sysClr val="window" lastClr="FFFFFF"/>
      </a:lt1>
      <a:dk2>
        <a:srgbClr val="8C8C8C"/>
      </a:dk2>
      <a:lt2>
        <a:srgbClr val="FF0000"/>
      </a:lt2>
      <a:accent1>
        <a:srgbClr val="BEBEBE"/>
      </a:accent1>
      <a:accent2>
        <a:srgbClr val="4084A4"/>
      </a:accent2>
      <a:accent3>
        <a:srgbClr val="4D698F"/>
      </a:accent3>
      <a:accent4>
        <a:srgbClr val="6D9442"/>
      </a:accent4>
      <a:accent5>
        <a:srgbClr val="D7B63A"/>
      </a:accent5>
      <a:accent6>
        <a:srgbClr val="D8832D"/>
      </a:accent6>
      <a:hlink>
        <a:srgbClr val="4084A4"/>
      </a:hlink>
      <a:folHlink>
        <a:srgbClr val="8C8C8C"/>
      </a:folHlink>
    </a:clrScheme>
    <a:fontScheme name="Brocade Template 2009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9050" algn="ctr">
          <a:noFill/>
          <a:miter lim="800000"/>
          <a:headEnd/>
          <a:tailEnd/>
        </a:ln>
      </a:spPr>
      <a:bodyPr wrap="none" anchor="ctr"/>
      <a:lstStyle>
        <a:defPPr>
          <a:defRPr dirty="0"/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non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rocade Template 2009">
      <a:dk1>
        <a:sysClr val="windowText" lastClr="000000"/>
      </a:dk1>
      <a:lt1>
        <a:sysClr val="window" lastClr="FFFFFF"/>
      </a:lt1>
      <a:dk2>
        <a:srgbClr val="000000"/>
      </a:dk2>
      <a:lt2>
        <a:srgbClr val="FF0000"/>
      </a:lt2>
      <a:accent1>
        <a:srgbClr val="7D7D7D"/>
      </a:accent1>
      <a:accent2>
        <a:srgbClr val="4084A4"/>
      </a:accent2>
      <a:accent3>
        <a:srgbClr val="4D698F"/>
      </a:accent3>
      <a:accent4>
        <a:srgbClr val="6D9442"/>
      </a:accent4>
      <a:accent5>
        <a:srgbClr val="D7B63A"/>
      </a:accent5>
      <a:accent6>
        <a:srgbClr val="D8832D"/>
      </a:accent6>
      <a:hlink>
        <a:srgbClr val="FF0000"/>
      </a:hlink>
      <a:folHlink>
        <a:srgbClr val="C00000"/>
      </a:folHlink>
    </a:clrScheme>
    <a:fontScheme name="Brocade Template 2009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Brocade_2010 palette">
      <a:dk1>
        <a:sysClr val="windowText" lastClr="000000"/>
      </a:dk1>
      <a:lt1>
        <a:sysClr val="window" lastClr="FFFFFF"/>
      </a:lt1>
      <a:dk2>
        <a:srgbClr val="8C8C8C"/>
      </a:dk2>
      <a:lt2>
        <a:srgbClr val="FF0000"/>
      </a:lt2>
      <a:accent1>
        <a:srgbClr val="BEBEBE"/>
      </a:accent1>
      <a:accent2>
        <a:srgbClr val="4084A4"/>
      </a:accent2>
      <a:accent3>
        <a:srgbClr val="4D698F"/>
      </a:accent3>
      <a:accent4>
        <a:srgbClr val="6D9442"/>
      </a:accent4>
      <a:accent5>
        <a:srgbClr val="D7B63A"/>
      </a:accent5>
      <a:accent6>
        <a:srgbClr val="D8832D"/>
      </a:accent6>
      <a:hlink>
        <a:srgbClr val="4084A4"/>
      </a:hlink>
      <a:folHlink>
        <a:srgbClr val="8C8C8C"/>
      </a:folHlink>
    </a:clrScheme>
    <a:fontScheme name="Brocade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rocade_2010 palette">
      <a:dk1>
        <a:sysClr val="windowText" lastClr="000000"/>
      </a:dk1>
      <a:lt1>
        <a:sysClr val="window" lastClr="FFFFFF"/>
      </a:lt1>
      <a:dk2>
        <a:srgbClr val="8C8C8C"/>
      </a:dk2>
      <a:lt2>
        <a:srgbClr val="FF0000"/>
      </a:lt2>
      <a:accent1>
        <a:srgbClr val="BEBEBE"/>
      </a:accent1>
      <a:accent2>
        <a:srgbClr val="4084A4"/>
      </a:accent2>
      <a:accent3>
        <a:srgbClr val="4D698F"/>
      </a:accent3>
      <a:accent4>
        <a:srgbClr val="6D9442"/>
      </a:accent4>
      <a:accent5>
        <a:srgbClr val="D7B63A"/>
      </a:accent5>
      <a:accent6>
        <a:srgbClr val="D8832D"/>
      </a:accent6>
      <a:hlink>
        <a:srgbClr val="4084A4"/>
      </a:hlink>
      <a:folHlink>
        <a:srgbClr val="8C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48DB2A-A2BB-49B9-B517-04CB45F2482A}">
  <ds:schemaRefs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Presentation Template_16x9_11-17-10</Template>
  <TotalTime>3857</TotalTime>
  <Words>3750</Words>
  <Application>Microsoft Office PowerPoint</Application>
  <PresentationFormat>On-screen Show (16:9)</PresentationFormat>
  <Paragraphs>915</Paragraphs>
  <Slides>36</Slides>
  <Notes>21</Notes>
  <HiddenSlides>1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Corporate Presentation Template_16x9_6-3-11</vt:lpstr>
      <vt:lpstr>Office Theme</vt:lpstr>
      <vt:lpstr>Visio</vt:lpstr>
      <vt:lpstr>Brocade Data center IP Launch  - VDX 6740 and 6740T Switches</vt:lpstr>
      <vt:lpstr>Agenda</vt:lpstr>
      <vt:lpstr>Fall Launch</vt:lpstr>
      <vt:lpstr>PowerPoint Presentation</vt:lpstr>
      <vt:lpstr>VDX 6740</vt:lpstr>
      <vt:lpstr>Brocade VDX 6740 – Next Generation VDX TOR Switch</vt:lpstr>
      <vt:lpstr>VDX6740 Trunk Group</vt:lpstr>
      <vt:lpstr>Brocade VDX 6740 Switch</vt:lpstr>
      <vt:lpstr>Brocade VDX 6740 – Hardware Architecture</vt:lpstr>
      <vt:lpstr>VDX 6740T</vt:lpstr>
      <vt:lpstr>Brocade VDX 6740T – Next Generation VDX TOR Switch</vt:lpstr>
      <vt:lpstr>PowerPoint Presentation</vt:lpstr>
      <vt:lpstr>Brocade VDX 6740T Switch</vt:lpstr>
      <vt:lpstr>Brocade VDX 6740T – Hardware Architecture</vt:lpstr>
      <vt:lpstr>Licensing &amp; SKU Strategy</vt:lpstr>
      <vt:lpstr>Licensing Strategy – VDX6740/VDX 6740T</vt:lpstr>
      <vt:lpstr>VDX 6740 SKU Structure</vt:lpstr>
      <vt:lpstr>Supported OPTICS (NOS 4.0)</vt:lpstr>
      <vt:lpstr>Brocade VDX 6740T Switch</vt:lpstr>
      <vt:lpstr>PowerPoint Presentation</vt:lpstr>
      <vt:lpstr>Fabric ISSU - Transient State</vt:lpstr>
      <vt:lpstr>Adding VDX6740T to existing VCS fabric VDX6740T can only make a Fabric with VDX8770/VDX6740 in NOS4.0 </vt:lpstr>
      <vt:lpstr>Adding VDX6740 to existing VCS fabric</vt:lpstr>
      <vt:lpstr>Resources</vt:lpstr>
      <vt:lpstr>New Collateral Resources – VDX 6740 &amp; NOS 4.0</vt:lpstr>
      <vt:lpstr>PowerPoint Presentation</vt:lpstr>
      <vt:lpstr>PowerPoint Presentation</vt:lpstr>
      <vt:lpstr>Leo Features</vt:lpstr>
      <vt:lpstr>PowerPoint Presentation</vt:lpstr>
      <vt:lpstr>NOS 4.0 Release </vt:lpstr>
      <vt:lpstr>Leo (NOS 4.0) Features </vt:lpstr>
      <vt:lpstr>Logical Chassis Management</vt:lpstr>
      <vt:lpstr>Multi Layered-HA Infrastructure Battles DC Outages</vt:lpstr>
      <vt:lpstr>Multi Layered HA Infrastructure Overview</vt:lpstr>
      <vt:lpstr>NOS 4.0: Other Enhancements</vt:lpstr>
      <vt:lpstr>Platform and Feature Compatibility for NOS 4.0</vt:lpstr>
    </vt:vector>
  </TitlesOfParts>
  <Company>Brocade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 Template</dc:title>
  <dc:creator>Cathy Colgan</dc:creator>
  <cp:lastModifiedBy>Tore Gillbrand</cp:lastModifiedBy>
  <cp:revision>126</cp:revision>
  <dcterms:created xsi:type="dcterms:W3CDTF">2011-02-08T18:56:05Z</dcterms:created>
  <dcterms:modified xsi:type="dcterms:W3CDTF">2013-07-26T00:57:48Z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